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60" r:id="rId4"/>
    <p:sldId id="261" r:id="rId5"/>
    <p:sldId id="350" r:id="rId6"/>
    <p:sldId id="262" r:id="rId7"/>
    <p:sldId id="265" r:id="rId8"/>
    <p:sldId id="264" r:id="rId9"/>
    <p:sldId id="266" r:id="rId10"/>
    <p:sldId id="351" r:id="rId11"/>
    <p:sldId id="269" r:id="rId12"/>
    <p:sldId id="352" r:id="rId13"/>
    <p:sldId id="268" r:id="rId14"/>
    <p:sldId id="263" r:id="rId15"/>
    <p:sldId id="349" r:id="rId16"/>
    <p:sldId id="257"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11/3/2022</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11/3/2022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11/3/2022</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oxylabs.io/blog/what-is-python-used-for"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hyperlink" Target="https://www.flipkart.com/laptops/~buyback-guarantee-on-laptops-/pr?sid=6bo%2Cb5g&amp;uniqBStoreParam1=val1&amp;wid=11.productCard.PMU_V2"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232BF596-FBD5-C4F3-988D-01AC36CB54E7}"/>
              </a:ext>
            </a:extLst>
          </p:cNvPr>
          <p:cNvPicPr>
            <a:picLocks noChangeAspect="1"/>
          </p:cNvPicPr>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a:stretch>
            <a:fillRect/>
          </a:stretch>
        </p:blipFill>
        <p:spPr bwMode="auto">
          <a:xfrm>
            <a:off x="0" y="-25900"/>
            <a:ext cx="12313451" cy="6883899"/>
          </a:xfrm>
          <a:prstGeom prst="rect">
            <a:avLst/>
          </a:prstGeom>
          <a:noFill/>
          <a:ln>
            <a:noFill/>
          </a:ln>
          <a:effectLst>
            <a:glow>
              <a:schemeClr val="accent1"/>
            </a:glow>
            <a:outerShdw blurRad="50800" dir="780000" algn="ctr" rotWithShape="0">
              <a:srgbClr val="000000">
                <a:alpha val="43137"/>
              </a:srgbClr>
            </a:outerShdw>
            <a:reflection endPos="65000" dist="50800" dir="5400000" sy="-100000" algn="bl" rotWithShape="0"/>
          </a:effectLst>
          <a:scene3d>
            <a:camera prst="orthographicFront"/>
            <a:lightRig rig="sunset" dir="t"/>
          </a:scene3d>
          <a:sp3d prstMaterial="powde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16F7C84F-21E9-886C-B832-4AB5796ACCC6}"/>
              </a:ext>
            </a:extLst>
          </p:cNvPr>
          <p:cNvSpPr txBox="1"/>
          <p:nvPr/>
        </p:nvSpPr>
        <p:spPr>
          <a:xfrm>
            <a:off x="5432612" y="295835"/>
            <a:ext cx="6266329" cy="64633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IN" dirty="0"/>
              <a:t>INFT6201 Big Data week-11 Presentation on “Web Scraping”</a:t>
            </a:r>
          </a:p>
          <a:p>
            <a:r>
              <a:rPr lang="en-IN" dirty="0"/>
              <a:t>Presented by: Mohammed Rizwan Shakir Khan (c3363452)</a:t>
            </a:r>
          </a:p>
        </p:txBody>
      </p:sp>
      <p:sp>
        <p:nvSpPr>
          <p:cNvPr id="7" name="TextBox 6">
            <a:extLst>
              <a:ext uri="{FF2B5EF4-FFF2-40B4-BE49-F238E27FC236}">
                <a16:creationId xmlns:a16="http://schemas.microsoft.com/office/drawing/2014/main" id="{2A75AB9D-E3A9-EE7F-37BC-53CB69166D93}"/>
              </a:ext>
            </a:extLst>
          </p:cNvPr>
          <p:cNvSpPr txBox="1"/>
          <p:nvPr/>
        </p:nvSpPr>
        <p:spPr>
          <a:xfrm>
            <a:off x="8193741" y="5522259"/>
            <a:ext cx="3164542" cy="646331"/>
          </a:xfrm>
          <a:prstGeom prst="rect">
            <a:avLst/>
          </a:prstGeom>
          <a:noFill/>
        </p:spPr>
        <p:txBody>
          <a:bodyPr wrap="square" rtlCol="0">
            <a:spAutoFit/>
          </a:bodyPr>
          <a:lstStyle/>
          <a:p>
            <a:r>
              <a:rPr lang="en-IN" dirty="0"/>
              <a:t>Image retrieved from CSCE 590</a:t>
            </a:r>
          </a:p>
          <a:p>
            <a:endParaRPr lang="en-IN" dirty="0"/>
          </a:p>
        </p:txBody>
      </p:sp>
    </p:spTree>
    <p:extLst>
      <p:ext uri="{BB962C8B-B14F-4D97-AF65-F5344CB8AC3E}">
        <p14:creationId xmlns:p14="http://schemas.microsoft.com/office/powerpoint/2010/main" val="775867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26508-3AD2-B134-138D-2ADA286193D3}"/>
              </a:ext>
            </a:extLst>
          </p:cNvPr>
          <p:cNvSpPr>
            <a:spLocks noGrp="1"/>
          </p:cNvSpPr>
          <p:nvPr>
            <p:ph type="title"/>
          </p:nvPr>
        </p:nvSpPr>
        <p:spPr>
          <a:xfrm>
            <a:off x="1038390" y="0"/>
            <a:ext cx="6366457" cy="927349"/>
          </a:xfrm>
        </p:spPr>
        <p:txBody>
          <a:bodyPr>
            <a:normAutofit/>
          </a:bodyPr>
          <a:lstStyle/>
          <a:p>
            <a:r>
              <a:rPr lang="en-IN" dirty="0"/>
              <a:t>Case Study – 2 ( using scrapy)</a:t>
            </a:r>
          </a:p>
        </p:txBody>
      </p:sp>
      <p:pic>
        <p:nvPicPr>
          <p:cNvPr id="4" name="Content Placeholder 3" descr="How to build a web crawler? - Scraping-bot.io">
            <a:extLst>
              <a:ext uri="{FF2B5EF4-FFF2-40B4-BE49-F238E27FC236}">
                <a16:creationId xmlns:a16="http://schemas.microsoft.com/office/drawing/2014/main" id="{23969796-E180-4E09-B0D4-9A60CEA33F2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423236" y="70691"/>
            <a:ext cx="3621259" cy="36496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0F81C87-C4D9-FE8F-EA90-95E4A676CE2A}"/>
              </a:ext>
            </a:extLst>
          </p:cNvPr>
          <p:cNvSpPr txBox="1"/>
          <p:nvPr/>
        </p:nvSpPr>
        <p:spPr>
          <a:xfrm>
            <a:off x="9368117" y="3535687"/>
            <a:ext cx="2456329" cy="369332"/>
          </a:xfrm>
          <a:prstGeom prst="rect">
            <a:avLst/>
          </a:prstGeom>
          <a:noFill/>
        </p:spPr>
        <p:txBody>
          <a:bodyPr wrap="square" rtlCol="0">
            <a:spAutoFit/>
          </a:bodyPr>
          <a:lstStyle/>
          <a:p>
            <a:r>
              <a:rPr lang="en-IN" dirty="0"/>
              <a:t>Retrieved from Hyland</a:t>
            </a:r>
          </a:p>
        </p:txBody>
      </p:sp>
      <p:sp>
        <p:nvSpPr>
          <p:cNvPr id="12" name="TextBox 11">
            <a:extLst>
              <a:ext uri="{FF2B5EF4-FFF2-40B4-BE49-F238E27FC236}">
                <a16:creationId xmlns:a16="http://schemas.microsoft.com/office/drawing/2014/main" id="{7B35F4E9-1189-FDC0-20EC-22ADE824FB5E}"/>
              </a:ext>
            </a:extLst>
          </p:cNvPr>
          <p:cNvSpPr txBox="1"/>
          <p:nvPr/>
        </p:nvSpPr>
        <p:spPr>
          <a:xfrm>
            <a:off x="896470" y="889843"/>
            <a:ext cx="6239435" cy="5726696"/>
          </a:xfrm>
          <a:prstGeom prst="rect">
            <a:avLst/>
          </a:prstGeom>
          <a:noFill/>
        </p:spPr>
        <p:txBody>
          <a:bodyPr wrap="square">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1800" dirty="0">
                <a:solidFill>
                  <a:srgbClr val="FF0000"/>
                </a:solidFill>
                <a:effectLst/>
                <a:latin typeface="var(--bs-font-monospace)"/>
                <a:ea typeface="Times New Roman" panose="02020603050405020304" pitchFamily="18" charset="0"/>
                <a:cs typeface="Courier New" panose="02070309020205020404" pitchFamily="49" charset="0"/>
              </a:rPr>
              <a:t>spiders</a:t>
            </a:r>
            <a:r>
              <a:rPr lang="en-IN" sz="1800" dirty="0">
                <a:solidFill>
                  <a:srgbClr val="FF0000"/>
                </a:solidFill>
                <a:effectLst/>
                <a:latin typeface="Source Sans Pro" panose="020B0503030403020204" pitchFamily="34" charset="0"/>
                <a:ea typeface="Times New Roman" panose="02020603050405020304" pitchFamily="18" charset="0"/>
                <a:cs typeface="Times New Roman" panose="02020603050405020304" pitchFamily="18" charset="0"/>
              </a:rPr>
              <a:t> folder</a:t>
            </a:r>
            <a:r>
              <a:rPr lang="en-IN" sz="1800" dirty="0">
                <a:effectLst/>
                <a:latin typeface="Source Sans Pro" panose="020B0503030403020204" pitchFamily="34" charset="0"/>
                <a:ea typeface="Times New Roman" panose="02020603050405020304" pitchFamily="18" charset="0"/>
                <a:cs typeface="Times New Roman" panose="02020603050405020304" pitchFamily="18" charset="0"/>
              </a:rPr>
              <a:t>: This folder contains all of our future Scrapy spider files that extract the data.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dirty="0">
                <a:solidFill>
                  <a:srgbClr val="FF0000"/>
                </a:solidFill>
                <a:effectLst/>
                <a:latin typeface="var(--bs-font-monospace)"/>
                <a:ea typeface="Times New Roman" panose="02020603050405020304" pitchFamily="18" charset="0"/>
                <a:cs typeface="Courier New" panose="02070309020205020404" pitchFamily="49" charset="0"/>
              </a:rPr>
              <a:t>items</a:t>
            </a:r>
            <a:r>
              <a:rPr lang="en-IN" sz="1800" dirty="0">
                <a:solidFill>
                  <a:srgbClr val="FF0000"/>
                </a:solidFill>
                <a:effectLst/>
                <a:latin typeface="Source Sans Pro" panose="020B0503030403020204" pitchFamily="34" charset="0"/>
                <a:ea typeface="Times New Roman" panose="02020603050405020304" pitchFamily="18" charset="0"/>
                <a:cs typeface="Times New Roman" panose="02020603050405020304" pitchFamily="18" charset="0"/>
              </a:rPr>
              <a:t>: </a:t>
            </a:r>
            <a:r>
              <a:rPr lang="en-IN" sz="1800" dirty="0">
                <a:effectLst/>
                <a:latin typeface="Source Sans Pro" panose="020B0503030403020204" pitchFamily="34" charset="0"/>
                <a:ea typeface="Times New Roman" panose="02020603050405020304" pitchFamily="18" charset="0"/>
                <a:cs typeface="Times New Roman" panose="02020603050405020304" pitchFamily="18" charset="0"/>
              </a:rPr>
              <a:t>This file contains item objects that behave like Python dictionaries and provide an abstraction layer to store scraped data within the Scrapy framework.</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dirty="0" err="1">
                <a:solidFill>
                  <a:srgbClr val="FF0000"/>
                </a:solidFill>
                <a:effectLst/>
                <a:latin typeface="var(--bs-font-monospace)"/>
                <a:ea typeface="Times New Roman" panose="02020603050405020304" pitchFamily="18" charset="0"/>
                <a:cs typeface="Courier New" panose="02070309020205020404" pitchFamily="49" charset="0"/>
              </a:rPr>
              <a:t>middlewares</a:t>
            </a:r>
            <a:r>
              <a:rPr lang="en-IN" sz="1800" dirty="0">
                <a:solidFill>
                  <a:srgbClr val="FF0000"/>
                </a:solidFill>
                <a:effectLst/>
                <a:latin typeface="Source Sans Pro" panose="020B0503030403020204" pitchFamily="34" charset="0"/>
                <a:ea typeface="Times New Roman" panose="02020603050405020304" pitchFamily="18" charset="0"/>
                <a:cs typeface="Times New Roman" panose="02020603050405020304" pitchFamily="18" charset="0"/>
              </a:rPr>
              <a:t> (advanced): </a:t>
            </a:r>
            <a:r>
              <a:rPr lang="en-IN" sz="1800" dirty="0">
                <a:effectLst/>
                <a:latin typeface="Source Sans Pro" panose="020B0503030403020204" pitchFamily="34" charset="0"/>
                <a:ea typeface="Times New Roman" panose="02020603050405020304" pitchFamily="18" charset="0"/>
                <a:cs typeface="Times New Roman" panose="02020603050405020304" pitchFamily="18" charset="0"/>
              </a:rPr>
              <a:t>Scrapy </a:t>
            </a:r>
            <a:r>
              <a:rPr lang="en-IN" sz="1800" dirty="0" err="1">
                <a:effectLst/>
                <a:latin typeface="Source Sans Pro" panose="020B0503030403020204" pitchFamily="34" charset="0"/>
                <a:ea typeface="Times New Roman" panose="02020603050405020304" pitchFamily="18" charset="0"/>
                <a:cs typeface="Times New Roman" panose="02020603050405020304" pitchFamily="18" charset="0"/>
              </a:rPr>
              <a:t>middlewares</a:t>
            </a:r>
            <a:r>
              <a:rPr lang="en-IN" sz="1800" dirty="0">
                <a:effectLst/>
                <a:latin typeface="Source Sans Pro" panose="020B0503030403020204" pitchFamily="34" charset="0"/>
                <a:ea typeface="Times New Roman" panose="02020603050405020304" pitchFamily="18" charset="0"/>
                <a:cs typeface="Times New Roman" panose="02020603050405020304" pitchFamily="18" charset="0"/>
              </a:rPr>
              <a:t> are useful if you want to modify how Scrapy runs and makes requests to the server (e.g., to get around antibot solutions). For simple scraping projects, you don’t need to modify </a:t>
            </a:r>
            <a:r>
              <a:rPr lang="en-IN" sz="1800" dirty="0" err="1">
                <a:effectLst/>
                <a:latin typeface="Source Sans Pro" panose="020B0503030403020204" pitchFamily="34" charset="0"/>
                <a:ea typeface="Times New Roman" panose="02020603050405020304" pitchFamily="18" charset="0"/>
                <a:cs typeface="Times New Roman" panose="02020603050405020304" pitchFamily="18" charset="0"/>
              </a:rPr>
              <a:t>middlewares</a:t>
            </a:r>
            <a:r>
              <a:rPr lang="en-IN" sz="1800" dirty="0">
                <a:effectLst/>
                <a:latin typeface="Source Sans Pro" panose="020B0503030403020204" pitchFamily="34" charset="0"/>
                <a:ea typeface="Times New Roman" panose="02020603050405020304" pitchFamily="18"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dirty="0">
                <a:solidFill>
                  <a:srgbClr val="FF0000"/>
                </a:solidFill>
                <a:effectLst/>
                <a:latin typeface="var(--bs-font-monospace)"/>
                <a:ea typeface="Times New Roman" panose="02020603050405020304" pitchFamily="18" charset="0"/>
                <a:cs typeface="Courier New" panose="02070309020205020404" pitchFamily="49" charset="0"/>
              </a:rPr>
              <a:t>pipelines</a:t>
            </a:r>
            <a:r>
              <a:rPr lang="en-IN" sz="1800" dirty="0">
                <a:solidFill>
                  <a:srgbClr val="FF0000"/>
                </a:solidFill>
                <a:effectLst/>
                <a:latin typeface="Source Sans Pro" panose="020B0503030403020204" pitchFamily="34" charset="0"/>
                <a:ea typeface="Times New Roman" panose="02020603050405020304" pitchFamily="18" charset="0"/>
                <a:cs typeface="Times New Roman" panose="02020603050405020304" pitchFamily="18" charset="0"/>
              </a:rPr>
              <a:t>: </a:t>
            </a:r>
            <a:r>
              <a:rPr lang="en-IN" sz="1800" dirty="0">
                <a:effectLst/>
                <a:latin typeface="Source Sans Pro" panose="020B0503030403020204" pitchFamily="34" charset="0"/>
                <a:ea typeface="Times New Roman" panose="02020603050405020304" pitchFamily="18" charset="0"/>
                <a:cs typeface="Times New Roman" panose="02020603050405020304" pitchFamily="18" charset="0"/>
              </a:rPr>
              <a:t>Scrapy pipelines are for extra data processing steps you want to implement after you extract data. You can clean, organize, or even drop data in these pipelines.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dirty="0">
                <a:solidFill>
                  <a:srgbClr val="FF0000"/>
                </a:solidFill>
                <a:effectLst/>
                <a:latin typeface="var(--bs-font-monospace)"/>
                <a:ea typeface="Times New Roman" panose="02020603050405020304" pitchFamily="18" charset="0"/>
                <a:cs typeface="Courier New" panose="02070309020205020404" pitchFamily="49" charset="0"/>
              </a:rPr>
              <a:t>settings</a:t>
            </a:r>
            <a:r>
              <a:rPr lang="en-IN" sz="1800" dirty="0">
                <a:solidFill>
                  <a:srgbClr val="FF0000"/>
                </a:solidFill>
                <a:effectLst/>
                <a:latin typeface="Source Sans Pro" panose="020B0503030403020204" pitchFamily="34" charset="0"/>
                <a:ea typeface="Times New Roman" panose="02020603050405020304" pitchFamily="18" charset="0"/>
                <a:cs typeface="Times New Roman" panose="02020603050405020304" pitchFamily="18" charset="0"/>
              </a:rPr>
              <a:t>: </a:t>
            </a:r>
            <a:r>
              <a:rPr lang="en-IN" sz="1800" dirty="0">
                <a:effectLst/>
                <a:latin typeface="Source Sans Pro" panose="020B0503030403020204" pitchFamily="34" charset="0"/>
                <a:ea typeface="Times New Roman" panose="02020603050405020304" pitchFamily="18" charset="0"/>
                <a:cs typeface="Times New Roman" panose="02020603050405020304" pitchFamily="18" charset="0"/>
              </a:rPr>
              <a:t>General settings for how Scrapy runs, for example, delays between requests, caching, file download settings, etc.</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p>
          <a:p>
            <a:pPr algn="l"/>
            <a:endParaRPr lang="en-US" b="0" i="0" dirty="0">
              <a:effectLst/>
              <a:latin typeface="Avalon"/>
            </a:endParaRPr>
          </a:p>
        </p:txBody>
      </p:sp>
    </p:spTree>
    <p:extLst>
      <p:ext uri="{BB962C8B-B14F-4D97-AF65-F5344CB8AC3E}">
        <p14:creationId xmlns:p14="http://schemas.microsoft.com/office/powerpoint/2010/main" val="3526614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CF86B17-CA49-5908-EBEA-BC567E3D5D4C}"/>
              </a:ext>
            </a:extLst>
          </p:cNvPr>
          <p:cNvPicPr>
            <a:picLocks noChangeAspect="1"/>
          </p:cNvPicPr>
          <p:nvPr/>
        </p:nvPicPr>
        <p:blipFill>
          <a:blip r:embed="rId2"/>
          <a:stretch>
            <a:fillRect/>
          </a:stretch>
        </p:blipFill>
        <p:spPr>
          <a:xfrm>
            <a:off x="1329277" y="559821"/>
            <a:ext cx="9533446" cy="5738357"/>
          </a:xfrm>
          <a:prstGeom prst="rect">
            <a:avLst/>
          </a:prstGeom>
        </p:spPr>
      </p:pic>
    </p:spTree>
    <p:extLst>
      <p:ext uri="{BB962C8B-B14F-4D97-AF65-F5344CB8AC3E}">
        <p14:creationId xmlns:p14="http://schemas.microsoft.com/office/powerpoint/2010/main" val="3859044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96A34A-E5E6-1192-9B5F-95A05F34663A}"/>
              </a:ext>
            </a:extLst>
          </p:cNvPr>
          <p:cNvPicPr>
            <a:picLocks noChangeAspect="1"/>
          </p:cNvPicPr>
          <p:nvPr/>
        </p:nvPicPr>
        <p:blipFill>
          <a:blip r:embed="rId2"/>
          <a:stretch>
            <a:fillRect/>
          </a:stretch>
        </p:blipFill>
        <p:spPr>
          <a:xfrm>
            <a:off x="2453640" y="228600"/>
            <a:ext cx="7284720" cy="6400800"/>
          </a:xfrm>
          <a:prstGeom prst="rect">
            <a:avLst/>
          </a:prstGeom>
        </p:spPr>
      </p:pic>
      <p:sp>
        <p:nvSpPr>
          <p:cNvPr id="6" name="TextBox 5">
            <a:extLst>
              <a:ext uri="{FF2B5EF4-FFF2-40B4-BE49-F238E27FC236}">
                <a16:creationId xmlns:a16="http://schemas.microsoft.com/office/drawing/2014/main" id="{2DA73103-9EFC-6A7C-CFD1-2C600B6F9E5C}"/>
              </a:ext>
            </a:extLst>
          </p:cNvPr>
          <p:cNvSpPr txBox="1"/>
          <p:nvPr/>
        </p:nvSpPr>
        <p:spPr>
          <a:xfrm>
            <a:off x="313765" y="564776"/>
            <a:ext cx="1783976" cy="646331"/>
          </a:xfrm>
          <a:prstGeom prst="rect">
            <a:avLst/>
          </a:prstGeom>
          <a:noFill/>
        </p:spPr>
        <p:txBody>
          <a:bodyPr wrap="square" rtlCol="0">
            <a:spAutoFit/>
          </a:bodyPr>
          <a:lstStyle/>
          <a:p>
            <a:r>
              <a:rPr lang="en-IN" dirty="0"/>
              <a:t>Crawler</a:t>
            </a:r>
          </a:p>
          <a:p>
            <a:r>
              <a:rPr lang="en-IN" dirty="0"/>
              <a:t>Real-time test:</a:t>
            </a:r>
          </a:p>
        </p:txBody>
      </p:sp>
    </p:spTree>
    <p:extLst>
      <p:ext uri="{BB962C8B-B14F-4D97-AF65-F5344CB8AC3E}">
        <p14:creationId xmlns:p14="http://schemas.microsoft.com/office/powerpoint/2010/main" val="2448930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EB9FC-B42F-C27C-5343-55A0276E5377}"/>
              </a:ext>
            </a:extLst>
          </p:cNvPr>
          <p:cNvSpPr>
            <a:spLocks noGrp="1"/>
          </p:cNvSpPr>
          <p:nvPr>
            <p:ph type="title"/>
          </p:nvPr>
        </p:nvSpPr>
        <p:spPr/>
        <p:txBody>
          <a:bodyPr/>
          <a:lstStyle/>
          <a:p>
            <a:r>
              <a:rPr lang="en-IN" dirty="0"/>
              <a:t>Applications in practice </a:t>
            </a:r>
          </a:p>
        </p:txBody>
      </p:sp>
      <p:sp>
        <p:nvSpPr>
          <p:cNvPr id="3" name="Content Placeholder 2">
            <a:extLst>
              <a:ext uri="{FF2B5EF4-FFF2-40B4-BE49-F238E27FC236}">
                <a16:creationId xmlns:a16="http://schemas.microsoft.com/office/drawing/2014/main" id="{4F736955-906D-FF3E-8DC5-2D5CF2844CD7}"/>
              </a:ext>
            </a:extLst>
          </p:cNvPr>
          <p:cNvSpPr>
            <a:spLocks noGrp="1"/>
          </p:cNvSpPr>
          <p:nvPr>
            <p:ph idx="1"/>
          </p:nvPr>
        </p:nvSpPr>
        <p:spPr>
          <a:xfrm>
            <a:off x="685800" y="1143001"/>
            <a:ext cx="10131425" cy="5517775"/>
          </a:xfrm>
        </p:spPr>
        <p:txBody>
          <a:bodyPr>
            <a:normAutofit/>
          </a:bodyPr>
          <a:lstStyle/>
          <a:p>
            <a:r>
              <a:rPr lang="en-IN" dirty="0"/>
              <a:t>Google Lens</a:t>
            </a:r>
          </a:p>
          <a:p>
            <a:r>
              <a:rPr lang="en-IN" dirty="0"/>
              <a:t>Google Scholar</a:t>
            </a:r>
          </a:p>
          <a:p>
            <a:r>
              <a:rPr lang="en-IN" dirty="0"/>
              <a:t>Google Images</a:t>
            </a:r>
          </a:p>
          <a:p>
            <a:r>
              <a:rPr lang="en-IN" dirty="0"/>
              <a:t>Google Advanced Search</a:t>
            </a:r>
          </a:p>
          <a:p>
            <a:pPr marL="0" indent="0">
              <a:buNone/>
            </a:pPr>
            <a:r>
              <a:rPr lang="en-IN" dirty="0"/>
              <a:t>Web Crawler vs Web Scraper !</a:t>
            </a:r>
          </a:p>
          <a:p>
            <a:pPr marL="0" indent="0">
              <a:buNone/>
            </a:pPr>
            <a:endParaRPr lang="en-IN" dirty="0"/>
          </a:p>
          <a:p>
            <a:pPr marL="0" indent="0">
              <a:buNone/>
            </a:pPr>
            <a:endParaRPr lang="en-IN" dirty="0"/>
          </a:p>
          <a:p>
            <a:endParaRPr lang="en-IN" dirty="0"/>
          </a:p>
        </p:txBody>
      </p:sp>
      <p:pic>
        <p:nvPicPr>
          <p:cNvPr id="5" name="Picture 4">
            <a:extLst>
              <a:ext uri="{FF2B5EF4-FFF2-40B4-BE49-F238E27FC236}">
                <a16:creationId xmlns:a16="http://schemas.microsoft.com/office/drawing/2014/main" id="{16221DF0-3D27-98B7-63FE-CE86118F7E87}"/>
              </a:ext>
            </a:extLst>
          </p:cNvPr>
          <p:cNvPicPr>
            <a:picLocks noChangeAspect="1"/>
          </p:cNvPicPr>
          <p:nvPr/>
        </p:nvPicPr>
        <p:blipFill>
          <a:blip r:embed="rId2"/>
          <a:stretch>
            <a:fillRect/>
          </a:stretch>
        </p:blipFill>
        <p:spPr>
          <a:xfrm>
            <a:off x="4702885" y="2065867"/>
            <a:ext cx="5547360" cy="2369820"/>
          </a:xfrm>
          <a:prstGeom prst="rect">
            <a:avLst/>
          </a:prstGeom>
        </p:spPr>
      </p:pic>
      <p:sp>
        <p:nvSpPr>
          <p:cNvPr id="6" name="TextBox 5">
            <a:extLst>
              <a:ext uri="{FF2B5EF4-FFF2-40B4-BE49-F238E27FC236}">
                <a16:creationId xmlns:a16="http://schemas.microsoft.com/office/drawing/2014/main" id="{9C5D40C5-F6B6-3A4B-D5A2-F7D3804ECA37}"/>
              </a:ext>
            </a:extLst>
          </p:cNvPr>
          <p:cNvSpPr txBox="1"/>
          <p:nvPr/>
        </p:nvSpPr>
        <p:spPr>
          <a:xfrm>
            <a:off x="6654707" y="4435687"/>
            <a:ext cx="3684494" cy="369332"/>
          </a:xfrm>
          <a:prstGeom prst="rect">
            <a:avLst/>
          </a:prstGeom>
          <a:noFill/>
        </p:spPr>
        <p:txBody>
          <a:bodyPr wrap="square" rtlCol="0">
            <a:spAutoFit/>
          </a:bodyPr>
          <a:lstStyle/>
          <a:p>
            <a:r>
              <a:rPr lang="en-IN" dirty="0"/>
              <a:t>Retrieved from tutorialspoint.com</a:t>
            </a:r>
          </a:p>
        </p:txBody>
      </p:sp>
    </p:spTree>
    <p:extLst>
      <p:ext uri="{BB962C8B-B14F-4D97-AF65-F5344CB8AC3E}">
        <p14:creationId xmlns:p14="http://schemas.microsoft.com/office/powerpoint/2010/main" val="403809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EB9FC-B42F-C27C-5343-55A0276E5377}"/>
              </a:ext>
            </a:extLst>
          </p:cNvPr>
          <p:cNvSpPr>
            <a:spLocks noGrp="1"/>
          </p:cNvSpPr>
          <p:nvPr>
            <p:ph type="title"/>
          </p:nvPr>
        </p:nvSpPr>
        <p:spPr/>
        <p:txBody>
          <a:bodyPr/>
          <a:lstStyle/>
          <a:p>
            <a:r>
              <a:rPr lang="en-IN" dirty="0"/>
              <a:t>Applications in practice Continued</a:t>
            </a:r>
          </a:p>
        </p:txBody>
      </p:sp>
      <p:sp>
        <p:nvSpPr>
          <p:cNvPr id="3" name="Content Placeholder 2">
            <a:extLst>
              <a:ext uri="{FF2B5EF4-FFF2-40B4-BE49-F238E27FC236}">
                <a16:creationId xmlns:a16="http://schemas.microsoft.com/office/drawing/2014/main" id="{4F736955-906D-FF3E-8DC5-2D5CF2844CD7}"/>
              </a:ext>
            </a:extLst>
          </p:cNvPr>
          <p:cNvSpPr>
            <a:spLocks noGrp="1"/>
          </p:cNvSpPr>
          <p:nvPr>
            <p:ph idx="1"/>
          </p:nvPr>
        </p:nvSpPr>
        <p:spPr>
          <a:xfrm>
            <a:off x="605119" y="2065867"/>
            <a:ext cx="10131425" cy="3649133"/>
          </a:xfrm>
        </p:spPr>
        <p:txBody>
          <a:bodyPr>
            <a:normAutofit fontScale="92500" lnSpcReduction="20000"/>
          </a:bodyPr>
          <a:lstStyle/>
          <a:p>
            <a:r>
              <a:rPr lang="en-US" sz="2800" dirty="0"/>
              <a:t>Searching for Real Estate or Hotel Listings </a:t>
            </a:r>
          </a:p>
          <a:p>
            <a:pPr lvl="1"/>
            <a:r>
              <a:rPr lang="en-US" sz="2800" dirty="0"/>
              <a:t>MakeMyTrip.com, </a:t>
            </a:r>
            <a:r>
              <a:rPr lang="en-US" sz="2800" dirty="0" err="1"/>
              <a:t>Goibibbo</a:t>
            </a:r>
            <a:r>
              <a:rPr lang="en-US" sz="2800" dirty="0"/>
              <a:t>.</a:t>
            </a:r>
          </a:p>
          <a:p>
            <a:r>
              <a:rPr lang="en-US" sz="2800" dirty="0"/>
              <a:t>Analyzing the Stock Market</a:t>
            </a:r>
          </a:p>
          <a:p>
            <a:r>
              <a:rPr lang="en-US" sz="2800" dirty="0"/>
              <a:t>Content Marketing</a:t>
            </a:r>
          </a:p>
          <a:p>
            <a:r>
              <a:rPr lang="en-US" sz="2800" dirty="0"/>
              <a:t>Collecting Training Data for Machine Learning</a:t>
            </a:r>
          </a:p>
          <a:p>
            <a:r>
              <a:rPr lang="en-IN" sz="2800" dirty="0"/>
              <a:t>Search Engine Optimization (SEO)</a:t>
            </a:r>
            <a:endParaRPr lang="en-US" sz="2800" dirty="0"/>
          </a:p>
          <a:p>
            <a:r>
              <a:rPr lang="en-US" sz="2800" dirty="0"/>
              <a:t>Finding the Cheapest Online Retail Deals (Ecommerce market)</a:t>
            </a:r>
          </a:p>
          <a:p>
            <a:pPr lvl="1"/>
            <a:r>
              <a:rPr lang="en-US" sz="2800" dirty="0"/>
              <a:t>Amazon, </a:t>
            </a:r>
            <a:r>
              <a:rPr lang="en-US" sz="2800" dirty="0" err="1"/>
              <a:t>Ebay</a:t>
            </a:r>
            <a:endParaRPr lang="en-US" sz="2800" dirty="0"/>
          </a:p>
          <a:p>
            <a:pPr marL="457200" lvl="1" indent="0">
              <a:buNone/>
            </a:pPr>
            <a:endParaRPr lang="en-US" sz="2800" dirty="0"/>
          </a:p>
        </p:txBody>
      </p:sp>
    </p:spTree>
    <p:extLst>
      <p:ext uri="{BB962C8B-B14F-4D97-AF65-F5344CB8AC3E}">
        <p14:creationId xmlns:p14="http://schemas.microsoft.com/office/powerpoint/2010/main" val="4200897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a:extLst>
              <a:ext uri="{FF2B5EF4-FFF2-40B4-BE49-F238E27FC236}">
                <a16:creationId xmlns:a16="http://schemas.microsoft.com/office/drawing/2014/main" id="{15FB9434-ABC3-0228-2621-4E9660280B8F}"/>
              </a:ext>
            </a:extLst>
          </p:cNvPr>
          <p:cNvSpPr>
            <a:spLocks noGrp="1"/>
          </p:cNvSpPr>
          <p:nvPr>
            <p:ph type="title"/>
          </p:nvPr>
        </p:nvSpPr>
        <p:spPr>
          <a:xfrm>
            <a:off x="1882776" y="285751"/>
            <a:ext cx="6780213" cy="676275"/>
          </a:xfrm>
        </p:spPr>
        <p:txBody>
          <a:bodyPr>
            <a:normAutofit/>
          </a:bodyPr>
          <a:lstStyle/>
          <a:p>
            <a:r>
              <a:rPr lang="en-US" altLang="en-US" sz="1800" b="1" dirty="0">
                <a:latin typeface="Arial" panose="020B0604020202020204" pitchFamily="34" charset="0"/>
                <a:cs typeface="Arial" panose="020B0604020202020204" pitchFamily="34" charset="0"/>
              </a:rPr>
              <a:t>Technical Overview (NEWS and Rating Agencies)</a:t>
            </a:r>
          </a:p>
        </p:txBody>
      </p:sp>
      <p:sp>
        <p:nvSpPr>
          <p:cNvPr id="28674" name="Slide Number Placeholder 5">
            <a:extLst>
              <a:ext uri="{FF2B5EF4-FFF2-40B4-BE49-F238E27FC236}">
                <a16:creationId xmlns:a16="http://schemas.microsoft.com/office/drawing/2014/main" id="{681ED9DA-D767-3E87-0C91-FECF864A2D9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BISansCond"/>
                <a:cs typeface="Arial" panose="020B0604020202020204" pitchFamily="34" charset="0"/>
              </a:defRPr>
            </a:lvl1pPr>
            <a:lvl2pPr marL="742950" indent="-285750" eaLnBrk="0" hangingPunct="0">
              <a:defRPr sz="1400">
                <a:solidFill>
                  <a:schemeClr val="tx1"/>
                </a:solidFill>
                <a:latin typeface="BISansCond"/>
                <a:cs typeface="Arial" panose="020B0604020202020204" pitchFamily="34" charset="0"/>
              </a:defRPr>
            </a:lvl2pPr>
            <a:lvl3pPr marL="1143000" indent="-228600" eaLnBrk="0" hangingPunct="0">
              <a:defRPr sz="1400">
                <a:solidFill>
                  <a:schemeClr val="tx1"/>
                </a:solidFill>
                <a:latin typeface="BISansCond"/>
                <a:cs typeface="Arial" panose="020B0604020202020204" pitchFamily="34" charset="0"/>
              </a:defRPr>
            </a:lvl3pPr>
            <a:lvl4pPr marL="1600200" indent="-228600" eaLnBrk="0" hangingPunct="0">
              <a:defRPr sz="1400">
                <a:solidFill>
                  <a:schemeClr val="tx1"/>
                </a:solidFill>
                <a:latin typeface="BISansCond"/>
                <a:cs typeface="Arial" panose="020B0604020202020204" pitchFamily="34" charset="0"/>
              </a:defRPr>
            </a:lvl4pPr>
            <a:lvl5pPr marL="2057400" indent="-228600" eaLnBrk="0" hangingPunct="0">
              <a:defRPr sz="1400">
                <a:solidFill>
                  <a:schemeClr val="tx1"/>
                </a:solidFill>
                <a:latin typeface="BISansCond"/>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BISansCond"/>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BISansCond"/>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BISansCond"/>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BISansCond"/>
                <a:cs typeface="Arial" panose="020B0604020202020204" pitchFamily="34" charset="0"/>
              </a:defRPr>
            </a:lvl9pPr>
          </a:lstStyle>
          <a:p>
            <a:fld id="{152319DC-685B-4E30-BFBA-DBFB92B024C1}" type="slidenum">
              <a:rPr lang="en-GB" altLang="en-US" sz="1000">
                <a:solidFill>
                  <a:srgbClr val="000000"/>
                </a:solidFill>
                <a:latin typeface="Arial" panose="020B0604020202020204" pitchFamily="34" charset="0"/>
              </a:rPr>
              <a:pPr/>
              <a:t>15</a:t>
            </a:fld>
            <a:endParaRPr lang="en-GB" altLang="en-US" sz="1000">
              <a:solidFill>
                <a:srgbClr val="000000"/>
              </a:solidFill>
              <a:latin typeface="Arial" panose="020B0604020202020204" pitchFamily="34" charset="0"/>
            </a:endParaRPr>
          </a:p>
        </p:txBody>
      </p:sp>
      <p:sp>
        <p:nvSpPr>
          <p:cNvPr id="28675" name="Rectangle 6">
            <a:extLst>
              <a:ext uri="{FF2B5EF4-FFF2-40B4-BE49-F238E27FC236}">
                <a16:creationId xmlns:a16="http://schemas.microsoft.com/office/drawing/2014/main" id="{436ABC99-D544-217F-22F1-73184DF0AC96}"/>
              </a:ext>
            </a:extLst>
          </p:cNvPr>
          <p:cNvSpPr>
            <a:spLocks noChangeArrowheads="1"/>
          </p:cNvSpPr>
          <p:nvPr/>
        </p:nvSpPr>
        <p:spPr bwMode="auto">
          <a:xfrm>
            <a:off x="6202363" y="2222501"/>
            <a:ext cx="1808162" cy="441325"/>
          </a:xfrm>
          <a:prstGeom prst="rect">
            <a:avLst/>
          </a:prstGeom>
          <a:solidFill>
            <a:srgbClr val="FFC000"/>
          </a:solidFill>
          <a:ln w="9525" algn="ctr">
            <a:solidFill>
              <a:schemeClr val="tx1"/>
            </a:solidFill>
            <a:round/>
            <a:headEnd/>
            <a:tailEnd/>
          </a:ln>
        </p:spPr>
        <p:txBody>
          <a:bodyPr lIns="0" tIns="0" rIns="0" bIns="0" anchor="ctr"/>
          <a:lstStyle>
            <a:lvl1pPr eaLnBrk="0" hangingPunct="0">
              <a:defRPr sz="1400">
                <a:solidFill>
                  <a:schemeClr val="tx1"/>
                </a:solidFill>
                <a:latin typeface="BISansCond"/>
                <a:cs typeface="Arial" panose="020B0604020202020204" pitchFamily="34" charset="0"/>
              </a:defRPr>
            </a:lvl1pPr>
            <a:lvl2pPr marL="742950" indent="-285750" eaLnBrk="0" hangingPunct="0">
              <a:defRPr sz="1400">
                <a:solidFill>
                  <a:schemeClr val="tx1"/>
                </a:solidFill>
                <a:latin typeface="BISansCond"/>
                <a:cs typeface="Arial" panose="020B0604020202020204" pitchFamily="34" charset="0"/>
              </a:defRPr>
            </a:lvl2pPr>
            <a:lvl3pPr marL="1143000" indent="-228600" eaLnBrk="0" hangingPunct="0">
              <a:defRPr sz="1400">
                <a:solidFill>
                  <a:schemeClr val="tx1"/>
                </a:solidFill>
                <a:latin typeface="BISansCond"/>
                <a:cs typeface="Arial" panose="020B0604020202020204" pitchFamily="34" charset="0"/>
              </a:defRPr>
            </a:lvl3pPr>
            <a:lvl4pPr marL="1600200" indent="-228600" eaLnBrk="0" hangingPunct="0">
              <a:defRPr sz="1400">
                <a:solidFill>
                  <a:schemeClr val="tx1"/>
                </a:solidFill>
                <a:latin typeface="BISansCond"/>
                <a:cs typeface="Arial" panose="020B0604020202020204" pitchFamily="34" charset="0"/>
              </a:defRPr>
            </a:lvl4pPr>
            <a:lvl5pPr marL="2057400" indent="-228600" eaLnBrk="0" hangingPunct="0">
              <a:defRPr sz="1400">
                <a:solidFill>
                  <a:schemeClr val="tx1"/>
                </a:solidFill>
                <a:latin typeface="BISansCond"/>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BISansCond"/>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BISansCond"/>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BISansCond"/>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BISansCond"/>
                <a:cs typeface="Arial" panose="020B0604020202020204" pitchFamily="34" charset="0"/>
              </a:defRPr>
            </a:lvl9pPr>
          </a:lstStyle>
          <a:p>
            <a:pPr algn="ctr"/>
            <a:r>
              <a:rPr lang="en-US" altLang="en-US" b="1" dirty="0">
                <a:latin typeface="Arial" panose="020B0604020202020204" pitchFamily="34" charset="0"/>
              </a:rPr>
              <a:t>Web crawling agent (</a:t>
            </a:r>
          </a:p>
        </p:txBody>
      </p:sp>
      <p:cxnSp>
        <p:nvCxnSpPr>
          <p:cNvPr id="28676" name="Straight Arrow Connector 9">
            <a:extLst>
              <a:ext uri="{FF2B5EF4-FFF2-40B4-BE49-F238E27FC236}">
                <a16:creationId xmlns:a16="http://schemas.microsoft.com/office/drawing/2014/main" id="{F8A29A12-D668-11A2-5F43-FFF458388006}"/>
              </a:ext>
            </a:extLst>
          </p:cNvPr>
          <p:cNvCxnSpPr>
            <a:cxnSpLocks noChangeShapeType="1"/>
            <a:stCxn id="28675" idx="2"/>
          </p:cNvCxnSpPr>
          <p:nvPr/>
        </p:nvCxnSpPr>
        <p:spPr bwMode="auto">
          <a:xfrm rot="5400000">
            <a:off x="6893719" y="2877344"/>
            <a:ext cx="425450" cy="1588"/>
          </a:xfrm>
          <a:prstGeom prst="straightConnector1">
            <a:avLst/>
          </a:prstGeom>
          <a:noFill/>
          <a:ln w="9525" algn="ctr">
            <a:solidFill>
              <a:schemeClr val="tx1"/>
            </a:solidFill>
            <a:round/>
            <a:headEnd/>
            <a:tailEnd type="arrow" w="med" len="med"/>
          </a:ln>
        </p:spPr>
      </p:cxnSp>
      <p:sp>
        <p:nvSpPr>
          <p:cNvPr id="28677" name="Rectangle 10">
            <a:extLst>
              <a:ext uri="{FF2B5EF4-FFF2-40B4-BE49-F238E27FC236}">
                <a16:creationId xmlns:a16="http://schemas.microsoft.com/office/drawing/2014/main" id="{A5B3B958-4A2F-8B2E-5612-1825A0F019A7}"/>
              </a:ext>
            </a:extLst>
          </p:cNvPr>
          <p:cNvSpPr>
            <a:spLocks noChangeArrowheads="1"/>
          </p:cNvSpPr>
          <p:nvPr/>
        </p:nvSpPr>
        <p:spPr bwMode="auto">
          <a:xfrm>
            <a:off x="6203951" y="3090864"/>
            <a:ext cx="1806575" cy="441325"/>
          </a:xfrm>
          <a:prstGeom prst="rect">
            <a:avLst/>
          </a:prstGeom>
          <a:solidFill>
            <a:srgbClr val="FFC000"/>
          </a:solidFill>
          <a:ln w="9525" algn="ctr">
            <a:solidFill>
              <a:schemeClr val="tx1"/>
            </a:solidFill>
            <a:round/>
            <a:headEnd/>
            <a:tailEnd/>
          </a:ln>
        </p:spPr>
        <p:txBody>
          <a:bodyPr lIns="0" tIns="0" rIns="0" bIns="0" anchor="ctr"/>
          <a:lstStyle>
            <a:lvl1pPr eaLnBrk="0" hangingPunct="0">
              <a:defRPr sz="1400">
                <a:solidFill>
                  <a:schemeClr val="tx1"/>
                </a:solidFill>
                <a:latin typeface="BISansCond"/>
                <a:cs typeface="Arial" panose="020B0604020202020204" pitchFamily="34" charset="0"/>
              </a:defRPr>
            </a:lvl1pPr>
            <a:lvl2pPr marL="742950" indent="-285750" eaLnBrk="0" hangingPunct="0">
              <a:defRPr sz="1400">
                <a:solidFill>
                  <a:schemeClr val="tx1"/>
                </a:solidFill>
                <a:latin typeface="BISansCond"/>
                <a:cs typeface="Arial" panose="020B0604020202020204" pitchFamily="34" charset="0"/>
              </a:defRPr>
            </a:lvl2pPr>
            <a:lvl3pPr marL="1143000" indent="-228600" eaLnBrk="0" hangingPunct="0">
              <a:defRPr sz="1400">
                <a:solidFill>
                  <a:schemeClr val="tx1"/>
                </a:solidFill>
                <a:latin typeface="BISansCond"/>
                <a:cs typeface="Arial" panose="020B0604020202020204" pitchFamily="34" charset="0"/>
              </a:defRPr>
            </a:lvl3pPr>
            <a:lvl4pPr marL="1600200" indent="-228600" eaLnBrk="0" hangingPunct="0">
              <a:defRPr sz="1400">
                <a:solidFill>
                  <a:schemeClr val="tx1"/>
                </a:solidFill>
                <a:latin typeface="BISansCond"/>
                <a:cs typeface="Arial" panose="020B0604020202020204" pitchFamily="34" charset="0"/>
              </a:defRPr>
            </a:lvl4pPr>
            <a:lvl5pPr marL="2057400" indent="-228600" eaLnBrk="0" hangingPunct="0">
              <a:defRPr sz="1400">
                <a:solidFill>
                  <a:schemeClr val="tx1"/>
                </a:solidFill>
                <a:latin typeface="BISansCond"/>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BISansCond"/>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BISansCond"/>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BISansCond"/>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BISansCond"/>
                <a:cs typeface="Arial" panose="020B0604020202020204" pitchFamily="34" charset="0"/>
              </a:defRPr>
            </a:lvl9pPr>
          </a:lstStyle>
          <a:p>
            <a:pPr algn="ctr"/>
            <a:r>
              <a:rPr lang="en-US" altLang="en-US" b="1">
                <a:latin typeface="Arial" panose="020B0604020202020204" pitchFamily="34" charset="0"/>
              </a:rPr>
              <a:t>Parse news items</a:t>
            </a:r>
            <a:br>
              <a:rPr lang="en-US" altLang="en-US" b="1">
                <a:latin typeface="Arial" panose="020B0604020202020204" pitchFamily="34" charset="0"/>
              </a:rPr>
            </a:br>
            <a:r>
              <a:rPr lang="en-US" altLang="en-US" b="1">
                <a:latin typeface="Arial" panose="020B0604020202020204" pitchFamily="34" charset="0"/>
              </a:rPr>
              <a:t>&amp; components</a:t>
            </a:r>
          </a:p>
        </p:txBody>
      </p:sp>
      <p:cxnSp>
        <p:nvCxnSpPr>
          <p:cNvPr id="28678" name="Straight Arrow Connector 13">
            <a:extLst>
              <a:ext uri="{FF2B5EF4-FFF2-40B4-BE49-F238E27FC236}">
                <a16:creationId xmlns:a16="http://schemas.microsoft.com/office/drawing/2014/main" id="{66986174-6484-3DEF-3F96-6CF7FB114D4C}"/>
              </a:ext>
            </a:extLst>
          </p:cNvPr>
          <p:cNvCxnSpPr>
            <a:cxnSpLocks noChangeShapeType="1"/>
          </p:cNvCxnSpPr>
          <p:nvPr/>
        </p:nvCxnSpPr>
        <p:spPr bwMode="auto">
          <a:xfrm rot="5400000">
            <a:off x="6892132" y="3744120"/>
            <a:ext cx="425450" cy="1587"/>
          </a:xfrm>
          <a:prstGeom prst="straightConnector1">
            <a:avLst/>
          </a:prstGeom>
          <a:noFill/>
          <a:ln w="9525" algn="ctr">
            <a:solidFill>
              <a:schemeClr val="tx1"/>
            </a:solidFill>
            <a:round/>
            <a:headEnd/>
            <a:tailEnd type="arrow" w="med" len="med"/>
          </a:ln>
        </p:spPr>
      </p:cxnSp>
      <p:sp>
        <p:nvSpPr>
          <p:cNvPr id="28679" name="Rectangle 14">
            <a:extLst>
              <a:ext uri="{FF2B5EF4-FFF2-40B4-BE49-F238E27FC236}">
                <a16:creationId xmlns:a16="http://schemas.microsoft.com/office/drawing/2014/main" id="{D3C1D648-D874-FBF5-17E8-95F50A8721CF}"/>
              </a:ext>
            </a:extLst>
          </p:cNvPr>
          <p:cNvSpPr>
            <a:spLocks noChangeArrowheads="1"/>
          </p:cNvSpPr>
          <p:nvPr/>
        </p:nvSpPr>
        <p:spPr bwMode="auto">
          <a:xfrm>
            <a:off x="6202364" y="3957638"/>
            <a:ext cx="1806575" cy="442912"/>
          </a:xfrm>
          <a:prstGeom prst="rect">
            <a:avLst/>
          </a:prstGeom>
          <a:solidFill>
            <a:srgbClr val="FFC000"/>
          </a:solidFill>
          <a:ln w="9525" algn="ctr">
            <a:solidFill>
              <a:schemeClr val="tx1"/>
            </a:solidFill>
            <a:round/>
            <a:headEnd/>
            <a:tailEnd/>
          </a:ln>
        </p:spPr>
        <p:txBody>
          <a:bodyPr lIns="0" tIns="0" rIns="0" bIns="0" anchor="ctr"/>
          <a:lstStyle>
            <a:lvl1pPr eaLnBrk="0" hangingPunct="0">
              <a:defRPr sz="1400">
                <a:solidFill>
                  <a:schemeClr val="tx1"/>
                </a:solidFill>
                <a:latin typeface="BISansCond"/>
                <a:cs typeface="Arial" panose="020B0604020202020204" pitchFamily="34" charset="0"/>
              </a:defRPr>
            </a:lvl1pPr>
            <a:lvl2pPr marL="742950" indent="-285750" eaLnBrk="0" hangingPunct="0">
              <a:defRPr sz="1400">
                <a:solidFill>
                  <a:schemeClr val="tx1"/>
                </a:solidFill>
                <a:latin typeface="BISansCond"/>
                <a:cs typeface="Arial" panose="020B0604020202020204" pitchFamily="34" charset="0"/>
              </a:defRPr>
            </a:lvl2pPr>
            <a:lvl3pPr marL="1143000" indent="-228600" eaLnBrk="0" hangingPunct="0">
              <a:defRPr sz="1400">
                <a:solidFill>
                  <a:schemeClr val="tx1"/>
                </a:solidFill>
                <a:latin typeface="BISansCond"/>
                <a:cs typeface="Arial" panose="020B0604020202020204" pitchFamily="34" charset="0"/>
              </a:defRPr>
            </a:lvl3pPr>
            <a:lvl4pPr marL="1600200" indent="-228600" eaLnBrk="0" hangingPunct="0">
              <a:defRPr sz="1400">
                <a:solidFill>
                  <a:schemeClr val="tx1"/>
                </a:solidFill>
                <a:latin typeface="BISansCond"/>
                <a:cs typeface="Arial" panose="020B0604020202020204" pitchFamily="34" charset="0"/>
              </a:defRPr>
            </a:lvl4pPr>
            <a:lvl5pPr marL="2057400" indent="-228600" eaLnBrk="0" hangingPunct="0">
              <a:defRPr sz="1400">
                <a:solidFill>
                  <a:schemeClr val="tx1"/>
                </a:solidFill>
                <a:latin typeface="BISansCond"/>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BISansCond"/>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BISansCond"/>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BISansCond"/>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BISansCond"/>
                <a:cs typeface="Arial" panose="020B0604020202020204" pitchFamily="34" charset="0"/>
              </a:defRPr>
            </a:lvl9pPr>
          </a:lstStyle>
          <a:p>
            <a:pPr algn="ctr"/>
            <a:r>
              <a:rPr lang="en-US" altLang="en-US" b="1" dirty="0">
                <a:latin typeface="Arial" panose="020B0604020202020204" pitchFamily="34" charset="0"/>
              </a:rPr>
              <a:t>Filter</a:t>
            </a:r>
          </a:p>
        </p:txBody>
      </p:sp>
      <p:cxnSp>
        <p:nvCxnSpPr>
          <p:cNvPr id="28680" name="Straight Arrow Connector 17">
            <a:extLst>
              <a:ext uri="{FF2B5EF4-FFF2-40B4-BE49-F238E27FC236}">
                <a16:creationId xmlns:a16="http://schemas.microsoft.com/office/drawing/2014/main" id="{A9800B89-B2AA-F69D-E335-2D01A72CA1FD}"/>
              </a:ext>
            </a:extLst>
          </p:cNvPr>
          <p:cNvCxnSpPr>
            <a:cxnSpLocks noChangeShapeType="1"/>
          </p:cNvCxnSpPr>
          <p:nvPr/>
        </p:nvCxnSpPr>
        <p:spPr bwMode="auto">
          <a:xfrm rot="5400000">
            <a:off x="6893719" y="4612481"/>
            <a:ext cx="425450" cy="1588"/>
          </a:xfrm>
          <a:prstGeom prst="straightConnector1">
            <a:avLst/>
          </a:prstGeom>
          <a:noFill/>
          <a:ln w="9525" algn="ctr">
            <a:solidFill>
              <a:schemeClr val="tx1"/>
            </a:solidFill>
            <a:round/>
            <a:headEnd/>
            <a:tailEnd type="arrow" w="med" len="med"/>
          </a:ln>
        </p:spPr>
      </p:cxnSp>
      <p:sp>
        <p:nvSpPr>
          <p:cNvPr id="28681" name="Rectangle 18">
            <a:extLst>
              <a:ext uri="{FF2B5EF4-FFF2-40B4-BE49-F238E27FC236}">
                <a16:creationId xmlns:a16="http://schemas.microsoft.com/office/drawing/2014/main" id="{EF768A2D-9BAF-25C0-8F93-FD5D5D92BADD}"/>
              </a:ext>
            </a:extLst>
          </p:cNvPr>
          <p:cNvSpPr>
            <a:spLocks noChangeArrowheads="1"/>
          </p:cNvSpPr>
          <p:nvPr/>
        </p:nvSpPr>
        <p:spPr bwMode="auto">
          <a:xfrm>
            <a:off x="6203951" y="4826001"/>
            <a:ext cx="1806575" cy="441325"/>
          </a:xfrm>
          <a:prstGeom prst="rect">
            <a:avLst/>
          </a:prstGeom>
          <a:solidFill>
            <a:srgbClr val="FFC000"/>
          </a:solidFill>
          <a:ln w="9525" algn="ctr">
            <a:solidFill>
              <a:schemeClr val="tx1"/>
            </a:solidFill>
            <a:round/>
            <a:headEnd/>
            <a:tailEnd/>
          </a:ln>
        </p:spPr>
        <p:txBody>
          <a:bodyPr lIns="0" tIns="0" rIns="0" bIns="0" anchor="ctr"/>
          <a:lstStyle>
            <a:lvl1pPr eaLnBrk="0" hangingPunct="0">
              <a:defRPr sz="1400">
                <a:solidFill>
                  <a:schemeClr val="tx1"/>
                </a:solidFill>
                <a:latin typeface="BISansCond"/>
                <a:cs typeface="Arial" panose="020B0604020202020204" pitchFamily="34" charset="0"/>
              </a:defRPr>
            </a:lvl1pPr>
            <a:lvl2pPr marL="742950" indent="-285750" eaLnBrk="0" hangingPunct="0">
              <a:defRPr sz="1400">
                <a:solidFill>
                  <a:schemeClr val="tx1"/>
                </a:solidFill>
                <a:latin typeface="BISansCond"/>
                <a:cs typeface="Arial" panose="020B0604020202020204" pitchFamily="34" charset="0"/>
              </a:defRPr>
            </a:lvl2pPr>
            <a:lvl3pPr marL="1143000" indent="-228600" eaLnBrk="0" hangingPunct="0">
              <a:defRPr sz="1400">
                <a:solidFill>
                  <a:schemeClr val="tx1"/>
                </a:solidFill>
                <a:latin typeface="BISansCond"/>
                <a:cs typeface="Arial" panose="020B0604020202020204" pitchFamily="34" charset="0"/>
              </a:defRPr>
            </a:lvl3pPr>
            <a:lvl4pPr marL="1600200" indent="-228600" eaLnBrk="0" hangingPunct="0">
              <a:defRPr sz="1400">
                <a:solidFill>
                  <a:schemeClr val="tx1"/>
                </a:solidFill>
                <a:latin typeface="BISansCond"/>
                <a:cs typeface="Arial" panose="020B0604020202020204" pitchFamily="34" charset="0"/>
              </a:defRPr>
            </a:lvl4pPr>
            <a:lvl5pPr marL="2057400" indent="-228600" eaLnBrk="0" hangingPunct="0">
              <a:defRPr sz="1400">
                <a:solidFill>
                  <a:schemeClr val="tx1"/>
                </a:solidFill>
                <a:latin typeface="BISansCond"/>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BISansCond"/>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BISansCond"/>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BISansCond"/>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BISansCond"/>
                <a:cs typeface="Arial" panose="020B0604020202020204" pitchFamily="34" charset="0"/>
              </a:defRPr>
            </a:lvl9pPr>
          </a:lstStyle>
          <a:p>
            <a:pPr algn="ctr"/>
            <a:r>
              <a:rPr lang="en-US" altLang="en-US" b="1">
                <a:latin typeface="Arial" panose="020B0604020202020204" pitchFamily="34" charset="0"/>
              </a:rPr>
              <a:t>Standardized display for selection</a:t>
            </a:r>
          </a:p>
        </p:txBody>
      </p:sp>
      <p:cxnSp>
        <p:nvCxnSpPr>
          <p:cNvPr id="28682" name="Straight Arrow Connector 20">
            <a:extLst>
              <a:ext uri="{FF2B5EF4-FFF2-40B4-BE49-F238E27FC236}">
                <a16:creationId xmlns:a16="http://schemas.microsoft.com/office/drawing/2014/main" id="{BF9104FD-2039-911F-058F-D1C60B83180F}"/>
              </a:ext>
            </a:extLst>
          </p:cNvPr>
          <p:cNvCxnSpPr>
            <a:cxnSpLocks noChangeShapeType="1"/>
            <a:endCxn id="28679" idx="3"/>
          </p:cNvCxnSpPr>
          <p:nvPr/>
        </p:nvCxnSpPr>
        <p:spPr bwMode="auto">
          <a:xfrm rot="10800000">
            <a:off x="8008939" y="4179889"/>
            <a:ext cx="915987" cy="1587"/>
          </a:xfrm>
          <a:prstGeom prst="straightConnector1">
            <a:avLst/>
          </a:prstGeom>
          <a:noFill/>
          <a:ln w="9525" algn="ctr">
            <a:solidFill>
              <a:schemeClr val="tx1"/>
            </a:solidFill>
            <a:round/>
            <a:headEnd/>
            <a:tailEnd type="arrow" w="med" len="med"/>
          </a:ln>
        </p:spPr>
      </p:cxnSp>
      <p:sp>
        <p:nvSpPr>
          <p:cNvPr id="28683" name="Rectangle 22">
            <a:extLst>
              <a:ext uri="{FF2B5EF4-FFF2-40B4-BE49-F238E27FC236}">
                <a16:creationId xmlns:a16="http://schemas.microsoft.com/office/drawing/2014/main" id="{6422FAF2-2270-9A42-686E-C32FC432180F}"/>
              </a:ext>
            </a:extLst>
          </p:cNvPr>
          <p:cNvSpPr>
            <a:spLocks noChangeArrowheads="1"/>
          </p:cNvSpPr>
          <p:nvPr/>
        </p:nvSpPr>
        <p:spPr bwMode="auto">
          <a:xfrm>
            <a:off x="8639176" y="3957638"/>
            <a:ext cx="1946275" cy="565150"/>
          </a:xfrm>
          <a:prstGeom prst="rect">
            <a:avLst/>
          </a:prstGeom>
          <a:solidFill>
            <a:srgbClr val="66FF66"/>
          </a:solidFill>
          <a:ln w="9525" algn="ctr">
            <a:solidFill>
              <a:schemeClr val="tx1"/>
            </a:solidFill>
            <a:round/>
            <a:headEnd/>
            <a:tailEnd/>
          </a:ln>
        </p:spPr>
        <p:txBody>
          <a:bodyPr lIns="0" tIns="0" rIns="0" bIns="0" anchor="ctr"/>
          <a:lstStyle>
            <a:lvl1pPr eaLnBrk="0" hangingPunct="0">
              <a:defRPr sz="1400">
                <a:solidFill>
                  <a:schemeClr val="tx1"/>
                </a:solidFill>
                <a:latin typeface="BISansCond"/>
                <a:cs typeface="Arial" panose="020B0604020202020204" pitchFamily="34" charset="0"/>
              </a:defRPr>
            </a:lvl1pPr>
            <a:lvl2pPr marL="742950" indent="-285750" eaLnBrk="0" hangingPunct="0">
              <a:defRPr sz="1400">
                <a:solidFill>
                  <a:schemeClr val="tx1"/>
                </a:solidFill>
                <a:latin typeface="BISansCond"/>
                <a:cs typeface="Arial" panose="020B0604020202020204" pitchFamily="34" charset="0"/>
              </a:defRPr>
            </a:lvl2pPr>
            <a:lvl3pPr marL="1143000" indent="-228600" eaLnBrk="0" hangingPunct="0">
              <a:defRPr sz="1400">
                <a:solidFill>
                  <a:schemeClr val="tx1"/>
                </a:solidFill>
                <a:latin typeface="BISansCond"/>
                <a:cs typeface="Arial" panose="020B0604020202020204" pitchFamily="34" charset="0"/>
              </a:defRPr>
            </a:lvl3pPr>
            <a:lvl4pPr marL="1600200" indent="-228600" eaLnBrk="0" hangingPunct="0">
              <a:defRPr sz="1400">
                <a:solidFill>
                  <a:schemeClr val="tx1"/>
                </a:solidFill>
                <a:latin typeface="BISansCond"/>
                <a:cs typeface="Arial" panose="020B0604020202020204" pitchFamily="34" charset="0"/>
              </a:defRPr>
            </a:lvl4pPr>
            <a:lvl5pPr marL="2057400" indent="-228600" eaLnBrk="0" hangingPunct="0">
              <a:defRPr sz="1400">
                <a:solidFill>
                  <a:schemeClr val="tx1"/>
                </a:solidFill>
                <a:latin typeface="BISansCond"/>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BISansCond"/>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BISansCond"/>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BISansCond"/>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BISansCond"/>
                <a:cs typeface="Arial" panose="020B0604020202020204" pitchFamily="34" charset="0"/>
              </a:defRPr>
            </a:lvl9pPr>
          </a:lstStyle>
          <a:p>
            <a:pPr algn="ctr"/>
            <a:r>
              <a:rPr lang="en-US" altLang="en-US" b="1">
                <a:latin typeface="Arial" panose="020B0604020202020204" pitchFamily="34" charset="0"/>
              </a:rPr>
              <a:t>Relevancy &amp;</a:t>
            </a:r>
          </a:p>
          <a:p>
            <a:pPr algn="ctr"/>
            <a:r>
              <a:rPr lang="en-US" altLang="en-US" b="1">
                <a:latin typeface="Arial" panose="020B0604020202020204" pitchFamily="34" charset="0"/>
              </a:rPr>
              <a:t>Minimum date</a:t>
            </a:r>
          </a:p>
        </p:txBody>
      </p:sp>
      <p:sp>
        <p:nvSpPr>
          <p:cNvPr id="28684" name="Oval 24">
            <a:extLst>
              <a:ext uri="{FF2B5EF4-FFF2-40B4-BE49-F238E27FC236}">
                <a16:creationId xmlns:a16="http://schemas.microsoft.com/office/drawing/2014/main" id="{89B551E6-F32C-0C9E-A3C9-8D34D8B9A82B}"/>
              </a:ext>
            </a:extLst>
          </p:cNvPr>
          <p:cNvSpPr>
            <a:spLocks noChangeArrowheads="1"/>
          </p:cNvSpPr>
          <p:nvPr/>
        </p:nvSpPr>
        <p:spPr bwMode="auto">
          <a:xfrm>
            <a:off x="7585075" y="1228726"/>
            <a:ext cx="1136650" cy="434975"/>
          </a:xfrm>
          <a:prstGeom prst="ellipse">
            <a:avLst/>
          </a:prstGeom>
          <a:solidFill>
            <a:schemeClr val="bg1"/>
          </a:solidFill>
          <a:ln w="9525" algn="ctr">
            <a:solidFill>
              <a:schemeClr val="tx1"/>
            </a:solidFill>
            <a:round/>
            <a:headEnd/>
            <a:tailEnd/>
          </a:ln>
        </p:spPr>
        <p:txBody>
          <a:bodyPr lIns="0" tIns="0" rIns="0" bIns="0" anchor="ctr"/>
          <a:lstStyle>
            <a:lvl1pPr eaLnBrk="0" hangingPunct="0">
              <a:defRPr sz="1400">
                <a:solidFill>
                  <a:schemeClr val="tx1"/>
                </a:solidFill>
                <a:latin typeface="BISansCond"/>
                <a:cs typeface="Arial" panose="020B0604020202020204" pitchFamily="34" charset="0"/>
              </a:defRPr>
            </a:lvl1pPr>
            <a:lvl2pPr marL="742950" indent="-285750" eaLnBrk="0" hangingPunct="0">
              <a:defRPr sz="1400">
                <a:solidFill>
                  <a:schemeClr val="tx1"/>
                </a:solidFill>
                <a:latin typeface="BISansCond"/>
                <a:cs typeface="Arial" panose="020B0604020202020204" pitchFamily="34" charset="0"/>
              </a:defRPr>
            </a:lvl2pPr>
            <a:lvl3pPr marL="1143000" indent="-228600" eaLnBrk="0" hangingPunct="0">
              <a:defRPr sz="1400">
                <a:solidFill>
                  <a:schemeClr val="tx1"/>
                </a:solidFill>
                <a:latin typeface="BISansCond"/>
                <a:cs typeface="Arial" panose="020B0604020202020204" pitchFamily="34" charset="0"/>
              </a:defRPr>
            </a:lvl3pPr>
            <a:lvl4pPr marL="1600200" indent="-228600" eaLnBrk="0" hangingPunct="0">
              <a:defRPr sz="1400">
                <a:solidFill>
                  <a:schemeClr val="tx1"/>
                </a:solidFill>
                <a:latin typeface="BISansCond"/>
                <a:cs typeface="Arial" panose="020B0604020202020204" pitchFamily="34" charset="0"/>
              </a:defRPr>
            </a:lvl4pPr>
            <a:lvl5pPr marL="2057400" indent="-228600" eaLnBrk="0" hangingPunct="0">
              <a:defRPr sz="1400">
                <a:solidFill>
                  <a:schemeClr val="tx1"/>
                </a:solidFill>
                <a:latin typeface="BISansCond"/>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BISansCond"/>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BISansCond"/>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BISansCond"/>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BISansCond"/>
                <a:cs typeface="Arial" panose="020B0604020202020204" pitchFamily="34" charset="0"/>
              </a:defRPr>
            </a:lvl9pPr>
          </a:lstStyle>
          <a:p>
            <a:r>
              <a:rPr lang="en-US" altLang="en-US" sz="1200">
                <a:latin typeface="Arial" panose="020B0604020202020204" pitchFamily="34" charset="0"/>
              </a:rPr>
              <a:t>Newsletters</a:t>
            </a:r>
          </a:p>
        </p:txBody>
      </p:sp>
      <p:cxnSp>
        <p:nvCxnSpPr>
          <p:cNvPr id="28685" name="Elbow Connector 38">
            <a:extLst>
              <a:ext uri="{FF2B5EF4-FFF2-40B4-BE49-F238E27FC236}">
                <a16:creationId xmlns:a16="http://schemas.microsoft.com/office/drawing/2014/main" id="{EED38613-D484-1359-A60E-D54213F4D242}"/>
              </a:ext>
            </a:extLst>
          </p:cNvPr>
          <p:cNvCxnSpPr>
            <a:cxnSpLocks noChangeShapeType="1"/>
            <a:endCxn id="28675" idx="0"/>
          </p:cNvCxnSpPr>
          <p:nvPr/>
        </p:nvCxnSpPr>
        <p:spPr bwMode="auto">
          <a:xfrm rot="5400000">
            <a:off x="6969126" y="2084388"/>
            <a:ext cx="274637" cy="1588"/>
          </a:xfrm>
          <a:prstGeom prst="bentConnector3">
            <a:avLst>
              <a:gd name="adj1" fmla="val 50000"/>
            </a:avLst>
          </a:prstGeom>
          <a:noFill/>
          <a:ln w="9525" algn="ctr">
            <a:solidFill>
              <a:schemeClr val="tx1"/>
            </a:solidFill>
            <a:round/>
            <a:headEnd/>
            <a:tailEnd type="arrow" w="med" len="med"/>
          </a:ln>
        </p:spPr>
      </p:cxnSp>
      <p:cxnSp>
        <p:nvCxnSpPr>
          <p:cNvPr id="28686" name="Straight Arrow Connector 41">
            <a:extLst>
              <a:ext uri="{FF2B5EF4-FFF2-40B4-BE49-F238E27FC236}">
                <a16:creationId xmlns:a16="http://schemas.microsoft.com/office/drawing/2014/main" id="{EB20B023-AD6A-B181-9CFE-3FABEFED7885}"/>
              </a:ext>
            </a:extLst>
          </p:cNvPr>
          <p:cNvCxnSpPr>
            <a:cxnSpLocks noChangeShapeType="1"/>
          </p:cNvCxnSpPr>
          <p:nvPr/>
        </p:nvCxnSpPr>
        <p:spPr bwMode="auto">
          <a:xfrm rot="10800000">
            <a:off x="8008939" y="5049839"/>
            <a:ext cx="915987" cy="1587"/>
          </a:xfrm>
          <a:prstGeom prst="straightConnector1">
            <a:avLst/>
          </a:prstGeom>
          <a:noFill/>
          <a:ln w="9525" algn="ctr">
            <a:solidFill>
              <a:schemeClr val="tx1"/>
            </a:solidFill>
            <a:round/>
            <a:headEnd/>
            <a:tailEnd type="arrow" w="med" len="med"/>
          </a:ln>
        </p:spPr>
      </p:cxnSp>
      <p:sp>
        <p:nvSpPr>
          <p:cNvPr id="28687" name="Rectangle 42">
            <a:extLst>
              <a:ext uri="{FF2B5EF4-FFF2-40B4-BE49-F238E27FC236}">
                <a16:creationId xmlns:a16="http://schemas.microsoft.com/office/drawing/2014/main" id="{426A9207-A566-D3C2-B0EE-C9229DAE616D}"/>
              </a:ext>
            </a:extLst>
          </p:cNvPr>
          <p:cNvSpPr>
            <a:spLocks noChangeArrowheads="1"/>
          </p:cNvSpPr>
          <p:nvPr/>
        </p:nvSpPr>
        <p:spPr bwMode="auto">
          <a:xfrm>
            <a:off x="8628064" y="4730751"/>
            <a:ext cx="1957387" cy="601663"/>
          </a:xfrm>
          <a:prstGeom prst="rect">
            <a:avLst/>
          </a:prstGeom>
          <a:solidFill>
            <a:srgbClr val="66FF66"/>
          </a:solidFill>
          <a:ln w="9525" algn="ctr">
            <a:solidFill>
              <a:schemeClr val="tx1"/>
            </a:solidFill>
            <a:round/>
            <a:headEnd/>
            <a:tailEnd/>
          </a:ln>
        </p:spPr>
        <p:txBody>
          <a:bodyPr lIns="0" tIns="0" rIns="0" bIns="0" anchor="ctr"/>
          <a:lstStyle>
            <a:lvl1pPr eaLnBrk="0" hangingPunct="0">
              <a:defRPr sz="1400">
                <a:solidFill>
                  <a:schemeClr val="tx1"/>
                </a:solidFill>
                <a:latin typeface="BISansCond"/>
                <a:cs typeface="Arial" panose="020B0604020202020204" pitchFamily="34" charset="0"/>
              </a:defRPr>
            </a:lvl1pPr>
            <a:lvl2pPr marL="742950" indent="-285750" eaLnBrk="0" hangingPunct="0">
              <a:defRPr sz="1400">
                <a:solidFill>
                  <a:schemeClr val="tx1"/>
                </a:solidFill>
                <a:latin typeface="BISansCond"/>
                <a:cs typeface="Arial" panose="020B0604020202020204" pitchFamily="34" charset="0"/>
              </a:defRPr>
            </a:lvl2pPr>
            <a:lvl3pPr marL="1143000" indent="-228600" eaLnBrk="0" hangingPunct="0">
              <a:defRPr sz="1400">
                <a:solidFill>
                  <a:schemeClr val="tx1"/>
                </a:solidFill>
                <a:latin typeface="BISansCond"/>
                <a:cs typeface="Arial" panose="020B0604020202020204" pitchFamily="34" charset="0"/>
              </a:defRPr>
            </a:lvl3pPr>
            <a:lvl4pPr marL="1600200" indent="-228600" eaLnBrk="0" hangingPunct="0">
              <a:defRPr sz="1400">
                <a:solidFill>
                  <a:schemeClr val="tx1"/>
                </a:solidFill>
                <a:latin typeface="BISansCond"/>
                <a:cs typeface="Arial" panose="020B0604020202020204" pitchFamily="34" charset="0"/>
              </a:defRPr>
            </a:lvl4pPr>
            <a:lvl5pPr marL="2057400" indent="-228600" eaLnBrk="0" hangingPunct="0">
              <a:defRPr sz="1400">
                <a:solidFill>
                  <a:schemeClr val="tx1"/>
                </a:solidFill>
                <a:latin typeface="BISansCond"/>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BISansCond"/>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BISansCond"/>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BISansCond"/>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BISansCond"/>
                <a:cs typeface="Arial" panose="020B0604020202020204" pitchFamily="34" charset="0"/>
              </a:defRPr>
            </a:lvl9pPr>
          </a:lstStyle>
          <a:p>
            <a:pPr algn="ctr"/>
            <a:r>
              <a:rPr lang="en-US" altLang="en-US" b="1">
                <a:latin typeface="Arial" panose="020B0604020202020204" pitchFamily="34" charset="0"/>
              </a:rPr>
              <a:t>Manual selection / curation </a:t>
            </a:r>
          </a:p>
        </p:txBody>
      </p:sp>
      <p:cxnSp>
        <p:nvCxnSpPr>
          <p:cNvPr id="28688" name="Straight Arrow Connector 44">
            <a:extLst>
              <a:ext uri="{FF2B5EF4-FFF2-40B4-BE49-F238E27FC236}">
                <a16:creationId xmlns:a16="http://schemas.microsoft.com/office/drawing/2014/main" id="{7059E70C-B0F0-A267-67BD-5CA106F72B82}"/>
              </a:ext>
            </a:extLst>
          </p:cNvPr>
          <p:cNvCxnSpPr>
            <a:cxnSpLocks noChangeShapeType="1"/>
          </p:cNvCxnSpPr>
          <p:nvPr/>
        </p:nvCxnSpPr>
        <p:spPr bwMode="auto">
          <a:xfrm rot="5400000">
            <a:off x="6888957" y="5479257"/>
            <a:ext cx="425450" cy="1587"/>
          </a:xfrm>
          <a:prstGeom prst="straightConnector1">
            <a:avLst/>
          </a:prstGeom>
          <a:noFill/>
          <a:ln w="9525" algn="ctr">
            <a:solidFill>
              <a:schemeClr val="tx1"/>
            </a:solidFill>
            <a:round/>
            <a:headEnd/>
            <a:tailEnd type="arrow" w="med" len="med"/>
          </a:ln>
        </p:spPr>
      </p:cxnSp>
      <p:sp>
        <p:nvSpPr>
          <p:cNvPr id="28689" name="Rectangle 45">
            <a:extLst>
              <a:ext uri="{FF2B5EF4-FFF2-40B4-BE49-F238E27FC236}">
                <a16:creationId xmlns:a16="http://schemas.microsoft.com/office/drawing/2014/main" id="{69046CDD-C49E-114F-95DA-1C58EB4CD5F6}"/>
              </a:ext>
            </a:extLst>
          </p:cNvPr>
          <p:cNvSpPr>
            <a:spLocks noChangeArrowheads="1"/>
          </p:cNvSpPr>
          <p:nvPr/>
        </p:nvSpPr>
        <p:spPr bwMode="auto">
          <a:xfrm>
            <a:off x="6199189" y="5692776"/>
            <a:ext cx="1806575" cy="442913"/>
          </a:xfrm>
          <a:prstGeom prst="rect">
            <a:avLst/>
          </a:prstGeom>
          <a:solidFill>
            <a:srgbClr val="FFC000"/>
          </a:solidFill>
          <a:ln w="9525" algn="ctr">
            <a:solidFill>
              <a:schemeClr val="tx1"/>
            </a:solidFill>
            <a:round/>
            <a:headEnd/>
            <a:tailEnd/>
          </a:ln>
        </p:spPr>
        <p:txBody>
          <a:bodyPr lIns="0" tIns="0" rIns="0" bIns="0" anchor="ctr"/>
          <a:lstStyle>
            <a:lvl1pPr eaLnBrk="0" hangingPunct="0">
              <a:defRPr sz="1400">
                <a:solidFill>
                  <a:schemeClr val="tx1"/>
                </a:solidFill>
                <a:latin typeface="BISansCond"/>
                <a:cs typeface="Arial" panose="020B0604020202020204" pitchFamily="34" charset="0"/>
              </a:defRPr>
            </a:lvl1pPr>
            <a:lvl2pPr marL="742950" indent="-285750" eaLnBrk="0" hangingPunct="0">
              <a:defRPr sz="1400">
                <a:solidFill>
                  <a:schemeClr val="tx1"/>
                </a:solidFill>
                <a:latin typeface="BISansCond"/>
                <a:cs typeface="Arial" panose="020B0604020202020204" pitchFamily="34" charset="0"/>
              </a:defRPr>
            </a:lvl2pPr>
            <a:lvl3pPr marL="1143000" indent="-228600" eaLnBrk="0" hangingPunct="0">
              <a:defRPr sz="1400">
                <a:solidFill>
                  <a:schemeClr val="tx1"/>
                </a:solidFill>
                <a:latin typeface="BISansCond"/>
                <a:cs typeface="Arial" panose="020B0604020202020204" pitchFamily="34" charset="0"/>
              </a:defRPr>
            </a:lvl3pPr>
            <a:lvl4pPr marL="1600200" indent="-228600" eaLnBrk="0" hangingPunct="0">
              <a:defRPr sz="1400">
                <a:solidFill>
                  <a:schemeClr val="tx1"/>
                </a:solidFill>
                <a:latin typeface="BISansCond"/>
                <a:cs typeface="Arial" panose="020B0604020202020204" pitchFamily="34" charset="0"/>
              </a:defRPr>
            </a:lvl4pPr>
            <a:lvl5pPr marL="2057400" indent="-228600" eaLnBrk="0" hangingPunct="0">
              <a:defRPr sz="1400">
                <a:solidFill>
                  <a:schemeClr val="tx1"/>
                </a:solidFill>
                <a:latin typeface="BISansCond"/>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BISansCond"/>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BISansCond"/>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BISansCond"/>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BISansCond"/>
                <a:cs typeface="Arial" panose="020B0604020202020204" pitchFamily="34" charset="0"/>
              </a:defRPr>
            </a:lvl9pPr>
          </a:lstStyle>
          <a:p>
            <a:pPr algn="ctr"/>
            <a:r>
              <a:rPr lang="en-US" altLang="en-US" b="1">
                <a:latin typeface="Arial" panose="020B0604020202020204" pitchFamily="34" charset="0"/>
              </a:rPr>
              <a:t>Output presentation (HTML)</a:t>
            </a:r>
          </a:p>
        </p:txBody>
      </p:sp>
      <p:cxnSp>
        <p:nvCxnSpPr>
          <p:cNvPr id="28690" name="Straight Connector 33">
            <a:extLst>
              <a:ext uri="{FF2B5EF4-FFF2-40B4-BE49-F238E27FC236}">
                <a16:creationId xmlns:a16="http://schemas.microsoft.com/office/drawing/2014/main" id="{C0477455-19C3-BA44-0DEE-AA358DFD111F}"/>
              </a:ext>
            </a:extLst>
          </p:cNvPr>
          <p:cNvCxnSpPr>
            <a:cxnSpLocks noChangeShapeType="1"/>
            <a:stCxn id="28684" idx="4"/>
          </p:cNvCxnSpPr>
          <p:nvPr/>
        </p:nvCxnSpPr>
        <p:spPr bwMode="auto">
          <a:xfrm rot="5400000">
            <a:off x="8017669" y="1799432"/>
            <a:ext cx="271463" cy="0"/>
          </a:xfrm>
          <a:prstGeom prst="line">
            <a:avLst/>
          </a:prstGeom>
          <a:noFill/>
          <a:ln w="9525" algn="ctr">
            <a:solidFill>
              <a:schemeClr val="tx1"/>
            </a:solidFill>
            <a:round/>
            <a:headEnd/>
            <a:tailEnd/>
          </a:ln>
        </p:spPr>
      </p:cxnSp>
      <p:sp>
        <p:nvSpPr>
          <p:cNvPr id="28691" name="Oval 40">
            <a:extLst>
              <a:ext uri="{FF2B5EF4-FFF2-40B4-BE49-F238E27FC236}">
                <a16:creationId xmlns:a16="http://schemas.microsoft.com/office/drawing/2014/main" id="{04F3C038-031E-2F6D-7723-FEF2874FE45E}"/>
              </a:ext>
            </a:extLst>
          </p:cNvPr>
          <p:cNvSpPr>
            <a:spLocks noChangeArrowheads="1"/>
          </p:cNvSpPr>
          <p:nvPr/>
        </p:nvSpPr>
        <p:spPr bwMode="auto">
          <a:xfrm>
            <a:off x="5014913" y="1181101"/>
            <a:ext cx="1281112" cy="474663"/>
          </a:xfrm>
          <a:prstGeom prst="ellipse">
            <a:avLst/>
          </a:prstGeom>
          <a:solidFill>
            <a:schemeClr val="bg1"/>
          </a:solidFill>
          <a:ln w="9525" algn="ctr">
            <a:solidFill>
              <a:schemeClr val="tx1"/>
            </a:solidFill>
            <a:round/>
            <a:headEnd/>
            <a:tailEnd/>
          </a:ln>
        </p:spPr>
        <p:txBody>
          <a:bodyPr lIns="0" tIns="0" rIns="0" bIns="0" anchor="ctr"/>
          <a:lstStyle>
            <a:lvl1pPr eaLnBrk="0" hangingPunct="0">
              <a:defRPr sz="1400">
                <a:solidFill>
                  <a:schemeClr val="tx1"/>
                </a:solidFill>
                <a:latin typeface="BISansCond"/>
                <a:cs typeface="Arial" panose="020B0604020202020204" pitchFamily="34" charset="0"/>
              </a:defRPr>
            </a:lvl1pPr>
            <a:lvl2pPr marL="742950" indent="-285750" eaLnBrk="0" hangingPunct="0">
              <a:defRPr sz="1400">
                <a:solidFill>
                  <a:schemeClr val="tx1"/>
                </a:solidFill>
                <a:latin typeface="BISansCond"/>
                <a:cs typeface="Arial" panose="020B0604020202020204" pitchFamily="34" charset="0"/>
              </a:defRPr>
            </a:lvl2pPr>
            <a:lvl3pPr marL="1143000" indent="-228600" eaLnBrk="0" hangingPunct="0">
              <a:defRPr sz="1400">
                <a:solidFill>
                  <a:schemeClr val="tx1"/>
                </a:solidFill>
                <a:latin typeface="BISansCond"/>
                <a:cs typeface="Arial" panose="020B0604020202020204" pitchFamily="34" charset="0"/>
              </a:defRPr>
            </a:lvl3pPr>
            <a:lvl4pPr marL="1600200" indent="-228600" eaLnBrk="0" hangingPunct="0">
              <a:defRPr sz="1400">
                <a:solidFill>
                  <a:schemeClr val="tx1"/>
                </a:solidFill>
                <a:latin typeface="BISansCond"/>
                <a:cs typeface="Arial" panose="020B0604020202020204" pitchFamily="34" charset="0"/>
              </a:defRPr>
            </a:lvl4pPr>
            <a:lvl5pPr marL="2057400" indent="-228600" eaLnBrk="0" hangingPunct="0">
              <a:defRPr sz="1400">
                <a:solidFill>
                  <a:schemeClr val="tx1"/>
                </a:solidFill>
                <a:latin typeface="BISansCond"/>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BISansCond"/>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BISansCond"/>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BISansCond"/>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BISansCond"/>
                <a:cs typeface="Arial" panose="020B0604020202020204" pitchFamily="34" charset="0"/>
              </a:defRPr>
            </a:lvl9pPr>
          </a:lstStyle>
          <a:p>
            <a:pPr algn="ctr"/>
            <a:r>
              <a:rPr lang="en-US" altLang="en-US" sz="1200">
                <a:latin typeface="Arial" panose="020B0604020202020204" pitchFamily="34" charset="0"/>
              </a:rPr>
              <a:t>RSS Feeds</a:t>
            </a:r>
          </a:p>
        </p:txBody>
      </p:sp>
      <p:cxnSp>
        <p:nvCxnSpPr>
          <p:cNvPr id="28692" name="Straight Connector 43">
            <a:extLst>
              <a:ext uri="{FF2B5EF4-FFF2-40B4-BE49-F238E27FC236}">
                <a16:creationId xmlns:a16="http://schemas.microsoft.com/office/drawing/2014/main" id="{43A99BAA-2050-E9CF-C21B-37677655F67F}"/>
              </a:ext>
            </a:extLst>
          </p:cNvPr>
          <p:cNvCxnSpPr>
            <a:cxnSpLocks noChangeShapeType="1"/>
            <a:stCxn id="28691" idx="4"/>
          </p:cNvCxnSpPr>
          <p:nvPr/>
        </p:nvCxnSpPr>
        <p:spPr bwMode="auto">
          <a:xfrm rot="5400000">
            <a:off x="5520532" y="1791494"/>
            <a:ext cx="271462" cy="0"/>
          </a:xfrm>
          <a:prstGeom prst="line">
            <a:avLst/>
          </a:prstGeom>
          <a:noFill/>
          <a:ln w="9525" algn="ctr">
            <a:solidFill>
              <a:schemeClr val="tx1"/>
            </a:solidFill>
            <a:round/>
            <a:headEnd/>
            <a:tailEnd/>
          </a:ln>
        </p:spPr>
      </p:cxnSp>
      <p:sp>
        <p:nvSpPr>
          <p:cNvPr id="28693" name="Oval 54">
            <a:extLst>
              <a:ext uri="{FF2B5EF4-FFF2-40B4-BE49-F238E27FC236}">
                <a16:creationId xmlns:a16="http://schemas.microsoft.com/office/drawing/2014/main" id="{EF935667-73ED-36D4-FBFA-3F58C84DA2E7}"/>
              </a:ext>
            </a:extLst>
          </p:cNvPr>
          <p:cNvSpPr>
            <a:spLocks noChangeArrowheads="1"/>
          </p:cNvSpPr>
          <p:nvPr/>
        </p:nvSpPr>
        <p:spPr bwMode="auto">
          <a:xfrm>
            <a:off x="6359525" y="1214438"/>
            <a:ext cx="1138238" cy="436562"/>
          </a:xfrm>
          <a:prstGeom prst="ellipse">
            <a:avLst/>
          </a:prstGeom>
          <a:solidFill>
            <a:schemeClr val="bg1"/>
          </a:solidFill>
          <a:ln w="9525" algn="ctr">
            <a:solidFill>
              <a:schemeClr val="tx1"/>
            </a:solidFill>
            <a:round/>
            <a:headEnd/>
            <a:tailEnd/>
          </a:ln>
        </p:spPr>
        <p:txBody>
          <a:bodyPr lIns="0" tIns="0" rIns="0" bIns="0" anchor="ctr"/>
          <a:lstStyle>
            <a:lvl1pPr eaLnBrk="0" hangingPunct="0">
              <a:defRPr sz="1400">
                <a:solidFill>
                  <a:schemeClr val="tx1"/>
                </a:solidFill>
                <a:latin typeface="BISansCond"/>
                <a:cs typeface="Arial" panose="020B0604020202020204" pitchFamily="34" charset="0"/>
              </a:defRPr>
            </a:lvl1pPr>
            <a:lvl2pPr marL="742950" indent="-285750" eaLnBrk="0" hangingPunct="0">
              <a:defRPr sz="1400">
                <a:solidFill>
                  <a:schemeClr val="tx1"/>
                </a:solidFill>
                <a:latin typeface="BISansCond"/>
                <a:cs typeface="Arial" panose="020B0604020202020204" pitchFamily="34" charset="0"/>
              </a:defRPr>
            </a:lvl2pPr>
            <a:lvl3pPr marL="1143000" indent="-228600" eaLnBrk="0" hangingPunct="0">
              <a:defRPr sz="1400">
                <a:solidFill>
                  <a:schemeClr val="tx1"/>
                </a:solidFill>
                <a:latin typeface="BISansCond"/>
                <a:cs typeface="Arial" panose="020B0604020202020204" pitchFamily="34" charset="0"/>
              </a:defRPr>
            </a:lvl3pPr>
            <a:lvl4pPr marL="1600200" indent="-228600" eaLnBrk="0" hangingPunct="0">
              <a:defRPr sz="1400">
                <a:solidFill>
                  <a:schemeClr val="tx1"/>
                </a:solidFill>
                <a:latin typeface="BISansCond"/>
                <a:cs typeface="Arial" panose="020B0604020202020204" pitchFamily="34" charset="0"/>
              </a:defRPr>
            </a:lvl4pPr>
            <a:lvl5pPr marL="2057400" indent="-228600" eaLnBrk="0" hangingPunct="0">
              <a:defRPr sz="1400">
                <a:solidFill>
                  <a:schemeClr val="tx1"/>
                </a:solidFill>
                <a:latin typeface="BISansCond"/>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BISansCond"/>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BISansCond"/>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BISansCond"/>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BISansCond"/>
                <a:cs typeface="Arial" panose="020B0604020202020204" pitchFamily="34" charset="0"/>
              </a:defRPr>
            </a:lvl9pPr>
          </a:lstStyle>
          <a:p>
            <a:pPr algn="ctr"/>
            <a:r>
              <a:rPr lang="en-US" altLang="en-US" sz="1200">
                <a:latin typeface="Arial" panose="020B0604020202020204" pitchFamily="34" charset="0"/>
              </a:rPr>
              <a:t>News Websites</a:t>
            </a:r>
          </a:p>
        </p:txBody>
      </p:sp>
      <p:cxnSp>
        <p:nvCxnSpPr>
          <p:cNvPr id="28694" name="Straight Connector 55">
            <a:extLst>
              <a:ext uri="{FF2B5EF4-FFF2-40B4-BE49-F238E27FC236}">
                <a16:creationId xmlns:a16="http://schemas.microsoft.com/office/drawing/2014/main" id="{0DCF395B-9D86-926D-8798-D1C7001EA9E7}"/>
              </a:ext>
            </a:extLst>
          </p:cNvPr>
          <p:cNvCxnSpPr>
            <a:cxnSpLocks noChangeShapeType="1"/>
            <a:stCxn id="28693" idx="4"/>
          </p:cNvCxnSpPr>
          <p:nvPr/>
        </p:nvCxnSpPr>
        <p:spPr bwMode="auto">
          <a:xfrm rot="5400000">
            <a:off x="6792119" y="1786732"/>
            <a:ext cx="271463" cy="0"/>
          </a:xfrm>
          <a:prstGeom prst="line">
            <a:avLst/>
          </a:prstGeom>
          <a:noFill/>
          <a:ln w="9525" algn="ctr">
            <a:solidFill>
              <a:schemeClr val="tx1"/>
            </a:solidFill>
            <a:round/>
            <a:headEnd/>
            <a:tailEnd/>
          </a:ln>
        </p:spPr>
      </p:cxnSp>
      <p:cxnSp>
        <p:nvCxnSpPr>
          <p:cNvPr id="28695" name="Straight Connector 57">
            <a:extLst>
              <a:ext uri="{FF2B5EF4-FFF2-40B4-BE49-F238E27FC236}">
                <a16:creationId xmlns:a16="http://schemas.microsoft.com/office/drawing/2014/main" id="{E0A9E9E9-55BE-E701-D40B-D17D2B6436C6}"/>
              </a:ext>
            </a:extLst>
          </p:cNvPr>
          <p:cNvCxnSpPr>
            <a:cxnSpLocks noChangeShapeType="1"/>
          </p:cNvCxnSpPr>
          <p:nvPr/>
        </p:nvCxnSpPr>
        <p:spPr bwMode="auto">
          <a:xfrm>
            <a:off x="5656264" y="1935163"/>
            <a:ext cx="2497137" cy="0"/>
          </a:xfrm>
          <a:prstGeom prst="line">
            <a:avLst/>
          </a:prstGeom>
          <a:noFill/>
          <a:ln w="9525" algn="ctr">
            <a:solidFill>
              <a:schemeClr val="tx1"/>
            </a:solidFill>
            <a:round/>
            <a:headEnd/>
            <a:tailEnd/>
          </a:ln>
        </p:spPr>
      </p:cxnSp>
      <p:sp>
        <p:nvSpPr>
          <p:cNvPr id="28696" name="Content Placeholder 2">
            <a:extLst>
              <a:ext uri="{FF2B5EF4-FFF2-40B4-BE49-F238E27FC236}">
                <a16:creationId xmlns:a16="http://schemas.microsoft.com/office/drawing/2014/main" id="{9E0AF21C-C9F4-8EF8-1DCD-B78D603F6B0E}"/>
              </a:ext>
            </a:extLst>
          </p:cNvPr>
          <p:cNvSpPr>
            <a:spLocks noGrp="1"/>
          </p:cNvSpPr>
          <p:nvPr>
            <p:ph idx="1"/>
          </p:nvPr>
        </p:nvSpPr>
        <p:spPr>
          <a:xfrm>
            <a:off x="1644651" y="2078038"/>
            <a:ext cx="4773613" cy="4006850"/>
          </a:xfrm>
        </p:spPr>
        <p:txBody>
          <a:bodyPr>
            <a:normAutofit fontScale="85000" lnSpcReduction="10000"/>
          </a:bodyPr>
          <a:lstStyle/>
          <a:p>
            <a:pPr lvl="1"/>
            <a:r>
              <a:rPr lang="en-US" altLang="en-US" sz="1800" b="1" dirty="0">
                <a:solidFill>
                  <a:schemeClr val="accent2"/>
                </a:solidFill>
                <a:latin typeface="Arial" panose="020B0604020202020204" pitchFamily="34" charset="0"/>
                <a:cs typeface="Arial" panose="020B0604020202020204" pitchFamily="34" charset="0"/>
              </a:rPr>
              <a:t>Real Time</a:t>
            </a:r>
          </a:p>
          <a:p>
            <a:pPr lvl="2">
              <a:buFont typeface="Arial" panose="020B0604020202020204" pitchFamily="34" charset="0"/>
              <a:buChar char="•"/>
            </a:pPr>
            <a:r>
              <a:rPr lang="en-US" altLang="en-US" sz="1800" dirty="0">
                <a:latin typeface="Arial" panose="020B0604020202020204" pitchFamily="34" charset="0"/>
                <a:cs typeface="Arial" panose="020B0604020202020204" pitchFamily="34" charset="0"/>
              </a:rPr>
              <a:t>Sources gathered “on the fly”</a:t>
            </a:r>
          </a:p>
          <a:p>
            <a:pPr lvl="1"/>
            <a:r>
              <a:rPr lang="en-US" altLang="en-US" sz="1800" b="1" dirty="0">
                <a:solidFill>
                  <a:schemeClr val="accent2"/>
                </a:solidFill>
                <a:latin typeface="Arial" panose="020B0604020202020204" pitchFamily="34" charset="0"/>
                <a:cs typeface="Arial" panose="020B0604020202020204" pitchFamily="34" charset="0"/>
              </a:rPr>
              <a:t>Multiple input formats</a:t>
            </a:r>
          </a:p>
          <a:p>
            <a:pPr lvl="2">
              <a:buFont typeface="Arial" panose="020B0604020202020204" pitchFamily="34" charset="0"/>
              <a:buChar char="•"/>
            </a:pPr>
            <a:r>
              <a:rPr lang="en-US" altLang="en-US" sz="1800" dirty="0">
                <a:latin typeface="Arial" panose="020B0604020202020204" pitchFamily="34" charset="0"/>
                <a:cs typeface="Arial" panose="020B0604020202020204" pitchFamily="34" charset="0"/>
              </a:rPr>
              <a:t>Manages RSS feeds, news websites, </a:t>
            </a:r>
            <a:br>
              <a:rPr lang="en-US" altLang="en-US" sz="1800" dirty="0">
                <a:latin typeface="Arial" panose="020B0604020202020204" pitchFamily="34" charset="0"/>
                <a:cs typeface="Arial" panose="020B0604020202020204" pitchFamily="34" charset="0"/>
              </a:rPr>
            </a:br>
            <a:r>
              <a:rPr lang="en-US" altLang="en-US" sz="1800" dirty="0">
                <a:latin typeface="Arial" panose="020B0604020202020204" pitchFamily="34" charset="0"/>
                <a:cs typeface="Arial" panose="020B0604020202020204" pitchFamily="34" charset="0"/>
              </a:rPr>
              <a:t>online newsletters</a:t>
            </a:r>
          </a:p>
          <a:p>
            <a:pPr lvl="1"/>
            <a:r>
              <a:rPr lang="en-US" altLang="en-US" sz="1800" b="1" dirty="0">
                <a:solidFill>
                  <a:schemeClr val="accent2"/>
                </a:solidFill>
                <a:latin typeface="Arial" panose="020B0604020202020204" pitchFamily="34" charset="0"/>
                <a:cs typeface="Arial" panose="020B0604020202020204" pitchFamily="34" charset="0"/>
              </a:rPr>
              <a:t>Handles password-protected sites</a:t>
            </a:r>
          </a:p>
          <a:p>
            <a:pPr lvl="2">
              <a:buFont typeface="Arial" panose="020B0604020202020204" pitchFamily="34" charset="0"/>
              <a:buChar char="•"/>
            </a:pPr>
            <a:r>
              <a:rPr lang="en-US" altLang="en-US" sz="1800" dirty="0">
                <a:latin typeface="Arial" panose="020B0604020202020204" pitchFamily="34" charset="0"/>
                <a:cs typeface="Arial" panose="020B0604020202020204" pitchFamily="34" charset="0"/>
              </a:rPr>
              <a:t>Automatic login</a:t>
            </a:r>
          </a:p>
          <a:p>
            <a:pPr lvl="1"/>
            <a:r>
              <a:rPr lang="en-US" altLang="en-US" sz="1800" b="1" dirty="0">
                <a:solidFill>
                  <a:schemeClr val="accent2"/>
                </a:solidFill>
                <a:latin typeface="Arial" panose="020B0604020202020204" pitchFamily="34" charset="0"/>
                <a:cs typeface="Arial" panose="020B0604020202020204" pitchFamily="34" charset="0"/>
              </a:rPr>
              <a:t>Uses “lightweight” code</a:t>
            </a:r>
          </a:p>
          <a:p>
            <a:pPr lvl="2">
              <a:buFont typeface="Arial" panose="020B0604020202020204" pitchFamily="34" charset="0"/>
              <a:buChar char="•"/>
            </a:pPr>
            <a:r>
              <a:rPr lang="en-US" altLang="en-US" sz="1800" dirty="0">
                <a:latin typeface="Arial" panose="020B0604020202020204" pitchFamily="34" charset="0"/>
                <a:cs typeface="Arial" panose="020B0604020202020204" pitchFamily="34" charset="0"/>
              </a:rPr>
              <a:t>Adaptable script language (Python)</a:t>
            </a:r>
          </a:p>
          <a:p>
            <a:pPr lvl="1"/>
            <a:r>
              <a:rPr lang="en-US" altLang="en-US" sz="1800" b="1" dirty="0">
                <a:solidFill>
                  <a:schemeClr val="accent2"/>
                </a:solidFill>
                <a:latin typeface="Arial" panose="020B0604020202020204" pitchFamily="34" charset="0"/>
                <a:cs typeface="Arial" panose="020B0604020202020204" pitchFamily="34" charset="0"/>
              </a:rPr>
              <a:t>Copyright compliant</a:t>
            </a:r>
          </a:p>
          <a:p>
            <a:pPr lvl="2">
              <a:buFont typeface="Arial" panose="020B0604020202020204" pitchFamily="34" charset="0"/>
              <a:buChar char="•"/>
            </a:pPr>
            <a:r>
              <a:rPr lang="en-US" altLang="en-US" sz="1800" dirty="0">
                <a:latin typeface="Arial" panose="020B0604020202020204" pitchFamily="34" charset="0"/>
                <a:cs typeface="Arial" panose="020B0604020202020204" pitchFamily="34" charset="0"/>
              </a:rPr>
              <a:t>Only scraping/extracting content that </a:t>
            </a:r>
            <a:br>
              <a:rPr lang="en-US" altLang="en-US" sz="1800" dirty="0">
                <a:latin typeface="Arial" panose="020B0604020202020204" pitchFamily="34" charset="0"/>
                <a:cs typeface="Arial" panose="020B0604020202020204" pitchFamily="34" charset="0"/>
              </a:rPr>
            </a:br>
            <a:r>
              <a:rPr lang="en-US" altLang="en-US" sz="1800" dirty="0">
                <a:latin typeface="Arial" panose="020B0604020202020204" pitchFamily="34" charset="0"/>
                <a:cs typeface="Arial" panose="020B0604020202020204" pitchFamily="34" charset="0"/>
              </a:rPr>
              <a:t>is free or globally licensed by BI</a:t>
            </a:r>
          </a:p>
          <a:p>
            <a:pPr lvl="1"/>
            <a:endParaRPr lang="en-US" altLang="en-US" dirty="0">
              <a:latin typeface="Arial" panose="020B0604020202020204" pitchFamily="34" charset="0"/>
              <a:cs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BD029-A28E-B9E5-2353-B68326D4FDD8}"/>
              </a:ext>
            </a:extLst>
          </p:cNvPr>
          <p:cNvSpPr>
            <a:spLocks noGrp="1"/>
          </p:cNvSpPr>
          <p:nvPr>
            <p:ph type="title"/>
          </p:nvPr>
        </p:nvSpPr>
        <p:spPr/>
        <p:txBody>
          <a:bodyPr>
            <a:normAutofit/>
          </a:bodyPr>
          <a:lstStyle/>
          <a:p>
            <a:br>
              <a:rPr lang="en-IN" sz="2400" dirty="0"/>
            </a:br>
            <a:r>
              <a:rPr lang="en-IN" sz="2400" dirty="0"/>
              <a:t>References</a:t>
            </a:r>
          </a:p>
        </p:txBody>
      </p:sp>
      <p:sp>
        <p:nvSpPr>
          <p:cNvPr id="3" name="Content Placeholder 2">
            <a:extLst>
              <a:ext uri="{FF2B5EF4-FFF2-40B4-BE49-F238E27FC236}">
                <a16:creationId xmlns:a16="http://schemas.microsoft.com/office/drawing/2014/main" id="{42D006C5-0AAC-F6EF-3A9D-A204850F06B2}"/>
              </a:ext>
            </a:extLst>
          </p:cNvPr>
          <p:cNvSpPr>
            <a:spLocks noGrp="1"/>
          </p:cNvSpPr>
          <p:nvPr>
            <p:ph idx="1"/>
          </p:nvPr>
        </p:nvSpPr>
        <p:spPr>
          <a:xfrm>
            <a:off x="605119" y="2419973"/>
            <a:ext cx="10131425" cy="3649133"/>
          </a:xfrm>
        </p:spPr>
        <p:txBody>
          <a:bodyPr/>
          <a:lstStyle/>
          <a:p>
            <a:r>
              <a:rPr lang="en-IN" dirty="0" err="1"/>
              <a:t>Agius</a:t>
            </a:r>
            <a:r>
              <a:rPr lang="en-IN" dirty="0"/>
              <a:t>, A. (2016). Considering Legal Perspectives and an Australian Approach to Data Scraping. Considering Legal Perspectives and an Australian Approach To Scraping Data From The Modern Web. Retrieved date 1-11-2022.</a:t>
            </a:r>
          </a:p>
          <a:p>
            <a:r>
              <a:rPr lang="en-IN" dirty="0"/>
              <a:t>Brody, H. (2017). The Ultimate Guide to Web Scraping. </a:t>
            </a:r>
            <a:r>
              <a:rPr lang="en-IN" dirty="0" err="1"/>
              <a:t>Leanpub</a:t>
            </a:r>
            <a:r>
              <a:rPr lang="en-IN" dirty="0"/>
              <a:t>. Retrieved date 1-11-2022.</a:t>
            </a:r>
          </a:p>
          <a:p>
            <a:r>
              <a:rPr lang="en-IN" dirty="0" err="1"/>
              <a:t>Corzo</a:t>
            </a:r>
            <a:r>
              <a:rPr lang="en-IN" dirty="0"/>
              <a:t>, G. (2019). Natural Language Processing In Integrated Water Resources Management. Case Study: Three Bolivian River Basins., 1 and 2. Retrieved date 1-11-2022.</a:t>
            </a:r>
          </a:p>
          <a:p>
            <a:r>
              <a:rPr lang="en-IN" dirty="0"/>
              <a:t>Huang, J. (2018). Using Data Analytics to Develop a Web Resource to Access Trends in Information Technology Careers. USA: Pace University. Retrieved date 1-11-2022.</a:t>
            </a:r>
          </a:p>
          <a:p>
            <a:r>
              <a:rPr lang="en-IN" dirty="0"/>
              <a:t>Mitchell, R. (2015). O’Reilly Web Scraping with Python. Sebastopol,: O’Reilly Media. Retrieved date 1-11-2022.</a:t>
            </a:r>
          </a:p>
          <a:p>
            <a:endParaRPr lang="en-IN" dirty="0"/>
          </a:p>
          <a:p>
            <a:endParaRPr lang="en-IN" dirty="0"/>
          </a:p>
        </p:txBody>
      </p:sp>
    </p:spTree>
    <p:extLst>
      <p:ext uri="{BB962C8B-B14F-4D97-AF65-F5344CB8AC3E}">
        <p14:creationId xmlns:p14="http://schemas.microsoft.com/office/powerpoint/2010/main" val="816139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D35B7-BE5A-3A9D-86D1-3AEF833A0198}"/>
              </a:ext>
            </a:extLst>
          </p:cNvPr>
          <p:cNvSpPr>
            <a:spLocks noGrp="1"/>
          </p:cNvSpPr>
          <p:nvPr>
            <p:ph type="title"/>
          </p:nvPr>
        </p:nvSpPr>
        <p:spPr>
          <a:xfrm>
            <a:off x="685801" y="110936"/>
            <a:ext cx="10131425" cy="741892"/>
          </a:xfrm>
        </p:spPr>
        <p:txBody>
          <a:bodyPr>
            <a:normAutofit/>
          </a:bodyPr>
          <a:lstStyle/>
          <a:p>
            <a:r>
              <a:rPr lang="en-IN" sz="2400" dirty="0"/>
              <a:t>Data Analytics Concept</a:t>
            </a:r>
          </a:p>
        </p:txBody>
      </p:sp>
      <p:sp>
        <p:nvSpPr>
          <p:cNvPr id="3" name="Content Placeholder 2">
            <a:extLst>
              <a:ext uri="{FF2B5EF4-FFF2-40B4-BE49-F238E27FC236}">
                <a16:creationId xmlns:a16="http://schemas.microsoft.com/office/drawing/2014/main" id="{BBE4F64A-F111-961F-6188-8574A23991E9}"/>
              </a:ext>
            </a:extLst>
          </p:cNvPr>
          <p:cNvSpPr>
            <a:spLocks noGrp="1"/>
          </p:cNvSpPr>
          <p:nvPr>
            <p:ph idx="1"/>
          </p:nvPr>
        </p:nvSpPr>
        <p:spPr>
          <a:xfrm>
            <a:off x="685801" y="1019175"/>
            <a:ext cx="11077574" cy="1352550"/>
          </a:xfrm>
        </p:spPr>
        <p:txBody>
          <a:bodyPr>
            <a:normAutofit/>
          </a:bodyPr>
          <a:lstStyle/>
          <a:p>
            <a:pPr marL="0" indent="0">
              <a:buNone/>
            </a:pPr>
            <a:r>
              <a:rPr lang="en-US" dirty="0"/>
              <a:t>Web scraping is the practice of gathering data through any means other than a program interacting with an API (or, obviously, through a human using a web browser). This is most commonly accomplished by writing an automated program that queries a web server, requests data (usually in the form of the HTML and other files that comprise web pages), and then parses that data to extract needed information.</a:t>
            </a:r>
            <a:r>
              <a:rPr lang="en-IN" sz="1800" dirty="0">
                <a:effectLst/>
                <a:latin typeface="Calibri" panose="020F0502020204030204" pitchFamily="34" charset="0"/>
                <a:ea typeface="Calibri" panose="020F0502020204030204" pitchFamily="34" charset="0"/>
                <a:cs typeface="Times New Roman" panose="02020603050405020304" pitchFamily="18" charset="0"/>
              </a:rPr>
              <a:t> (Mitchell, 2015)</a:t>
            </a:r>
          </a:p>
          <a:p>
            <a:pPr marL="0" indent="0">
              <a:buNone/>
            </a:pPr>
            <a:endParaRPr lang="en-IN" dirty="0"/>
          </a:p>
        </p:txBody>
      </p:sp>
      <p:pic>
        <p:nvPicPr>
          <p:cNvPr id="4" name="Picture 3">
            <a:extLst>
              <a:ext uri="{FF2B5EF4-FFF2-40B4-BE49-F238E27FC236}">
                <a16:creationId xmlns:a16="http://schemas.microsoft.com/office/drawing/2014/main" id="{5EFFF4DC-89AB-A8B6-864C-098BFECF3F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1" y="2371725"/>
            <a:ext cx="8417876" cy="4004393"/>
          </a:xfrm>
          <a:prstGeom prst="rect">
            <a:avLst/>
          </a:prstGeom>
          <a:solidFill>
            <a:schemeClr val="accent5">
              <a:lumMod val="40000"/>
              <a:lumOff val="60000"/>
            </a:schemeClr>
          </a:solidFill>
          <a:ln>
            <a:noFill/>
          </a:ln>
        </p:spPr>
      </p:pic>
      <p:sp>
        <p:nvSpPr>
          <p:cNvPr id="5" name="TextBox 4">
            <a:extLst>
              <a:ext uri="{FF2B5EF4-FFF2-40B4-BE49-F238E27FC236}">
                <a16:creationId xmlns:a16="http://schemas.microsoft.com/office/drawing/2014/main" id="{E4B1B144-2DAC-30E5-5DB9-6CEB706DB881}"/>
              </a:ext>
            </a:extLst>
          </p:cNvPr>
          <p:cNvSpPr txBox="1"/>
          <p:nvPr/>
        </p:nvSpPr>
        <p:spPr>
          <a:xfrm>
            <a:off x="7835153" y="6423898"/>
            <a:ext cx="2458589" cy="646331"/>
          </a:xfrm>
          <a:prstGeom prst="rect">
            <a:avLst/>
          </a:prstGeom>
          <a:noFill/>
        </p:spPr>
        <p:txBody>
          <a:bodyPr wrap="square" rtlCol="0">
            <a:spAutoFit/>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(Brody, 2017)</a:t>
            </a:r>
          </a:p>
          <a:p>
            <a:endParaRPr lang="en-IN" dirty="0"/>
          </a:p>
        </p:txBody>
      </p:sp>
    </p:spTree>
    <p:extLst>
      <p:ext uri="{BB962C8B-B14F-4D97-AF65-F5344CB8AC3E}">
        <p14:creationId xmlns:p14="http://schemas.microsoft.com/office/powerpoint/2010/main" val="3859267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D35B7-BE5A-3A9D-86D1-3AEF833A0198}"/>
              </a:ext>
            </a:extLst>
          </p:cNvPr>
          <p:cNvSpPr>
            <a:spLocks noGrp="1"/>
          </p:cNvSpPr>
          <p:nvPr>
            <p:ph type="title"/>
          </p:nvPr>
        </p:nvSpPr>
        <p:spPr>
          <a:xfrm>
            <a:off x="685801" y="110936"/>
            <a:ext cx="10131425" cy="741892"/>
          </a:xfrm>
        </p:spPr>
        <p:txBody>
          <a:bodyPr>
            <a:normAutofit/>
          </a:bodyPr>
          <a:lstStyle/>
          <a:p>
            <a:r>
              <a:rPr lang="en-IN" sz="2400" dirty="0"/>
              <a:t>Data Analytics Concept Continued </a:t>
            </a:r>
          </a:p>
        </p:txBody>
      </p:sp>
      <p:sp>
        <p:nvSpPr>
          <p:cNvPr id="3" name="Content Placeholder 2">
            <a:extLst>
              <a:ext uri="{FF2B5EF4-FFF2-40B4-BE49-F238E27FC236}">
                <a16:creationId xmlns:a16="http://schemas.microsoft.com/office/drawing/2014/main" id="{BBE4F64A-F111-961F-6188-8574A23991E9}"/>
              </a:ext>
            </a:extLst>
          </p:cNvPr>
          <p:cNvSpPr>
            <a:spLocks noGrp="1"/>
          </p:cNvSpPr>
          <p:nvPr>
            <p:ph idx="1"/>
          </p:nvPr>
        </p:nvSpPr>
        <p:spPr>
          <a:xfrm>
            <a:off x="685801" y="1052682"/>
            <a:ext cx="11077574" cy="1352550"/>
          </a:xfrm>
        </p:spPr>
        <p:txBody>
          <a:bodyPr>
            <a:normAutofit fontScale="92500" lnSpcReduction="20000"/>
          </a:bodyPr>
          <a:lstStyle/>
          <a:p>
            <a:pPr marL="0" indent="0">
              <a:buNone/>
            </a:pPr>
            <a:r>
              <a:rPr lang="en-US" dirty="0"/>
              <a:t>Why Web scraping? If the only way you access the Internet is through a browser, you’re missing out on a huge range of possibilities.</a:t>
            </a:r>
            <a:r>
              <a:rPr lang="en-IN" sz="1800" dirty="0">
                <a:effectLst/>
                <a:latin typeface="Calibri" panose="020F0502020204030204" pitchFamily="34" charset="0"/>
                <a:ea typeface="Calibri" panose="020F0502020204030204" pitchFamily="34" charset="0"/>
                <a:cs typeface="Times New Roman" panose="02020603050405020304" pitchFamily="18" charset="0"/>
              </a:rPr>
              <a:t> (Mitchell, 2015)</a:t>
            </a:r>
          </a:p>
          <a:p>
            <a:pPr marL="0" indent="0">
              <a:buNone/>
            </a:pPr>
            <a:endParaRPr lang="en-US" dirty="0"/>
          </a:p>
          <a:p>
            <a:pPr marL="0" indent="0">
              <a:buNone/>
            </a:pPr>
            <a:r>
              <a:rPr lang="en-US" dirty="0"/>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pic>
        <p:nvPicPr>
          <p:cNvPr id="5" name="Picture 4">
            <a:extLst>
              <a:ext uri="{FF2B5EF4-FFF2-40B4-BE49-F238E27FC236}">
                <a16:creationId xmlns:a16="http://schemas.microsoft.com/office/drawing/2014/main" id="{C4EAC9C4-BC62-1712-0A63-4C7521725FD4}"/>
              </a:ext>
            </a:extLst>
          </p:cNvPr>
          <p:cNvPicPr>
            <a:picLocks noChangeAspect="1"/>
          </p:cNvPicPr>
          <p:nvPr/>
        </p:nvPicPr>
        <p:blipFill>
          <a:blip r:embed="rId2"/>
          <a:stretch>
            <a:fillRect/>
          </a:stretch>
        </p:blipFill>
        <p:spPr>
          <a:xfrm>
            <a:off x="0" y="9405256"/>
            <a:ext cx="42866921" cy="10262227"/>
          </a:xfrm>
          <a:prstGeom prst="rect">
            <a:avLst/>
          </a:prstGeom>
        </p:spPr>
      </p:pic>
      <p:pic>
        <p:nvPicPr>
          <p:cNvPr id="8" name="Picture 7">
            <a:extLst>
              <a:ext uri="{FF2B5EF4-FFF2-40B4-BE49-F238E27FC236}">
                <a16:creationId xmlns:a16="http://schemas.microsoft.com/office/drawing/2014/main" id="{AB25FC48-F19B-A7B9-4C91-E2B5F41330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199" y="2331697"/>
            <a:ext cx="10922000" cy="261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96DB538D-B439-8BFB-37E8-EC5527CC6A46}"/>
              </a:ext>
            </a:extLst>
          </p:cNvPr>
          <p:cNvSpPr txBox="1"/>
          <p:nvPr/>
        </p:nvSpPr>
        <p:spPr>
          <a:xfrm>
            <a:off x="9356436" y="5052291"/>
            <a:ext cx="2041237" cy="646331"/>
          </a:xfrm>
          <a:prstGeom prst="rect">
            <a:avLst/>
          </a:prstGeom>
          <a:noFill/>
        </p:spPr>
        <p:txBody>
          <a:bodyPr wrap="square" rtlCol="0">
            <a:spAutoFit/>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(Huang, 2018)</a:t>
            </a:r>
          </a:p>
          <a:p>
            <a:endParaRPr lang="en-IN" dirty="0"/>
          </a:p>
        </p:txBody>
      </p:sp>
    </p:spTree>
    <p:extLst>
      <p:ext uri="{BB962C8B-B14F-4D97-AF65-F5344CB8AC3E}">
        <p14:creationId xmlns:p14="http://schemas.microsoft.com/office/powerpoint/2010/main" val="3617876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ED7C3-3C0D-5358-41F8-A715226FAC0E}"/>
              </a:ext>
            </a:extLst>
          </p:cNvPr>
          <p:cNvSpPr>
            <a:spLocks noGrp="1"/>
          </p:cNvSpPr>
          <p:nvPr>
            <p:ph type="title"/>
          </p:nvPr>
        </p:nvSpPr>
        <p:spPr>
          <a:xfrm>
            <a:off x="685800" y="0"/>
            <a:ext cx="10131425" cy="1456267"/>
          </a:xfrm>
        </p:spPr>
        <p:txBody>
          <a:bodyPr>
            <a:normAutofit/>
          </a:bodyPr>
          <a:lstStyle/>
          <a:p>
            <a:r>
              <a:rPr lang="en-IN" sz="2400" dirty="0"/>
              <a:t>Data Analytics Concept Continued (Tip of the Iceberg)</a:t>
            </a:r>
          </a:p>
        </p:txBody>
      </p:sp>
      <p:pic>
        <p:nvPicPr>
          <p:cNvPr id="289" name="Picture 288">
            <a:extLst>
              <a:ext uri="{FF2B5EF4-FFF2-40B4-BE49-F238E27FC236}">
                <a16:creationId xmlns:a16="http://schemas.microsoft.com/office/drawing/2014/main" id="{0AD939F8-9BD4-FE6E-5667-CA6C68DB7F56}"/>
              </a:ext>
            </a:extLst>
          </p:cNvPr>
          <p:cNvPicPr>
            <a:picLocks noChangeAspect="1"/>
          </p:cNvPicPr>
          <p:nvPr/>
        </p:nvPicPr>
        <p:blipFill>
          <a:blip r:embed="rId2"/>
          <a:stretch>
            <a:fillRect/>
          </a:stretch>
        </p:blipFill>
        <p:spPr>
          <a:xfrm>
            <a:off x="1085382" y="1068113"/>
            <a:ext cx="9332259" cy="5349592"/>
          </a:xfrm>
          <a:prstGeom prst="rect">
            <a:avLst/>
          </a:prstGeom>
        </p:spPr>
      </p:pic>
      <p:sp>
        <p:nvSpPr>
          <p:cNvPr id="290" name="TextBox 289">
            <a:extLst>
              <a:ext uri="{FF2B5EF4-FFF2-40B4-BE49-F238E27FC236}">
                <a16:creationId xmlns:a16="http://schemas.microsoft.com/office/drawing/2014/main" id="{381A98BC-AB00-6951-4472-64F3C2E3099F}"/>
              </a:ext>
            </a:extLst>
          </p:cNvPr>
          <p:cNvSpPr txBox="1"/>
          <p:nvPr/>
        </p:nvSpPr>
        <p:spPr>
          <a:xfrm>
            <a:off x="8722659" y="6390811"/>
            <a:ext cx="1694982" cy="646331"/>
          </a:xfrm>
          <a:prstGeom prst="rect">
            <a:avLst/>
          </a:prstGeom>
          <a:noFill/>
        </p:spPr>
        <p:txBody>
          <a:bodyPr wrap="square" rtlCol="0">
            <a:spAutoFit/>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Corzo</a:t>
            </a:r>
            <a:r>
              <a:rPr lang="en-IN" sz="1800" dirty="0">
                <a:effectLst/>
                <a:latin typeface="Calibri" panose="020F0502020204030204" pitchFamily="34" charset="0"/>
                <a:ea typeface="Calibri" panose="020F0502020204030204" pitchFamily="34" charset="0"/>
                <a:cs typeface="Times New Roman" panose="02020603050405020304" pitchFamily="18" charset="0"/>
              </a:rPr>
              <a:t>, 2019)</a:t>
            </a:r>
          </a:p>
          <a:p>
            <a:endParaRPr lang="en-IN" dirty="0"/>
          </a:p>
        </p:txBody>
      </p:sp>
    </p:spTree>
    <p:extLst>
      <p:ext uri="{BB962C8B-B14F-4D97-AF65-F5344CB8AC3E}">
        <p14:creationId xmlns:p14="http://schemas.microsoft.com/office/powerpoint/2010/main" val="971165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02FB-A99C-6241-2A17-9DB38B3E5E8E}"/>
              </a:ext>
            </a:extLst>
          </p:cNvPr>
          <p:cNvSpPr>
            <a:spLocks noGrp="1"/>
          </p:cNvSpPr>
          <p:nvPr>
            <p:ph type="title"/>
          </p:nvPr>
        </p:nvSpPr>
        <p:spPr/>
        <p:txBody>
          <a:bodyPr/>
          <a:lstStyle/>
          <a:p>
            <a:r>
              <a:rPr lang="en-IN" dirty="0"/>
              <a:t>Ethical Side of Web scraping</a:t>
            </a:r>
          </a:p>
        </p:txBody>
      </p:sp>
      <p:sp>
        <p:nvSpPr>
          <p:cNvPr id="3" name="Content Placeholder 2">
            <a:extLst>
              <a:ext uri="{FF2B5EF4-FFF2-40B4-BE49-F238E27FC236}">
                <a16:creationId xmlns:a16="http://schemas.microsoft.com/office/drawing/2014/main" id="{E7DA1329-11D8-A5FD-A528-12380439492F}"/>
              </a:ext>
            </a:extLst>
          </p:cNvPr>
          <p:cNvSpPr>
            <a:spLocks noGrp="1"/>
          </p:cNvSpPr>
          <p:nvPr>
            <p:ph idx="1"/>
          </p:nvPr>
        </p:nvSpPr>
        <p:spPr/>
        <p:txBody>
          <a:bodyPr/>
          <a:lstStyle/>
          <a:p>
            <a:r>
              <a:rPr lang="en-IN" dirty="0"/>
              <a:t>Gray Area (Fine line between legal and illegal {undefined and ambiguous})</a:t>
            </a:r>
          </a:p>
          <a:p>
            <a:r>
              <a:rPr lang="en-IN" dirty="0"/>
              <a:t>Respect “Robots.txt” on websites</a:t>
            </a:r>
          </a:p>
          <a:p>
            <a:r>
              <a:rPr lang="en-IN" dirty="0"/>
              <a:t>Overseas Jurisdiction ( Conflict within States of USA)</a:t>
            </a:r>
          </a:p>
          <a:p>
            <a:r>
              <a:rPr lang="en-IN" dirty="0"/>
              <a:t>Limit REQUESTS per attempt</a:t>
            </a:r>
          </a:p>
          <a:p>
            <a:r>
              <a:rPr lang="en-IN" dirty="0"/>
              <a:t>Do not slow down websites by increasing the traffic flow.</a:t>
            </a:r>
          </a:p>
          <a:p>
            <a:endParaRPr lang="en-IN" dirty="0"/>
          </a:p>
        </p:txBody>
      </p:sp>
    </p:spTree>
    <p:extLst>
      <p:ext uri="{BB962C8B-B14F-4D97-AF65-F5344CB8AC3E}">
        <p14:creationId xmlns:p14="http://schemas.microsoft.com/office/powerpoint/2010/main" val="3633387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26508-3AD2-B134-138D-2ADA286193D3}"/>
              </a:ext>
            </a:extLst>
          </p:cNvPr>
          <p:cNvSpPr>
            <a:spLocks noGrp="1"/>
          </p:cNvSpPr>
          <p:nvPr>
            <p:ph type="title"/>
          </p:nvPr>
        </p:nvSpPr>
        <p:spPr>
          <a:xfrm>
            <a:off x="1038390" y="0"/>
            <a:ext cx="4479179" cy="927349"/>
          </a:xfrm>
        </p:spPr>
        <p:txBody>
          <a:bodyPr/>
          <a:lstStyle/>
          <a:p>
            <a:r>
              <a:rPr lang="en-IN" dirty="0"/>
              <a:t>Case Study - 1</a:t>
            </a:r>
          </a:p>
        </p:txBody>
      </p:sp>
      <p:sp>
        <p:nvSpPr>
          <p:cNvPr id="12" name="TextBox 11">
            <a:extLst>
              <a:ext uri="{FF2B5EF4-FFF2-40B4-BE49-F238E27FC236}">
                <a16:creationId xmlns:a16="http://schemas.microsoft.com/office/drawing/2014/main" id="{7B35F4E9-1189-FDC0-20EC-22ADE824FB5E}"/>
              </a:ext>
            </a:extLst>
          </p:cNvPr>
          <p:cNvSpPr txBox="1"/>
          <p:nvPr/>
        </p:nvSpPr>
        <p:spPr>
          <a:xfrm>
            <a:off x="896470" y="889843"/>
            <a:ext cx="6239435" cy="5632311"/>
          </a:xfrm>
          <a:prstGeom prst="rect">
            <a:avLst/>
          </a:prstGeom>
          <a:noFill/>
        </p:spPr>
        <p:txBody>
          <a:bodyPr wrap="square">
            <a:spAutoFit/>
          </a:bodyPr>
          <a:lstStyle/>
          <a:p>
            <a:pPr algn="l"/>
            <a:r>
              <a:rPr lang="en-US" b="0" i="0" dirty="0">
                <a:effectLst/>
                <a:latin typeface="Avalon"/>
              </a:rPr>
              <a:t>One of the </a:t>
            </a:r>
            <a:r>
              <a:rPr lang="en-US" b="0" i="0" dirty="0">
                <a:effectLst/>
                <a:latin typeface="Avalon"/>
                <a:hlinkClick r:id="rId2">
                  <a:extLst>
                    <a:ext uri="{A12FA001-AC4F-418D-AE19-62706E023703}">
                      <ahyp:hlinkClr xmlns:ahyp="http://schemas.microsoft.com/office/drawing/2018/hyperlinkcolor" val="tx"/>
                    </a:ext>
                  </a:extLst>
                </a:hlinkClick>
              </a:rPr>
              <a:t>Python advantages</a:t>
            </a:r>
            <a:r>
              <a:rPr lang="en-US" b="0" i="0" dirty="0">
                <a:effectLst/>
                <a:latin typeface="Avalon"/>
              </a:rPr>
              <a:t> is a large selection of libraries for web scraping. Notably, there are several types of Python web scraping libraries from which you can choose:</a:t>
            </a:r>
          </a:p>
          <a:p>
            <a:pPr algn="l">
              <a:buFont typeface="Arial" panose="020B0604020202020204" pitchFamily="34" charset="0"/>
              <a:buChar char="•"/>
            </a:pPr>
            <a:r>
              <a:rPr lang="en-US" b="1" i="0" dirty="0">
                <a:solidFill>
                  <a:schemeClr val="accent6"/>
                </a:solidFill>
                <a:effectLst/>
                <a:latin typeface="Avalon"/>
              </a:rPr>
              <a:t>Requests: </a:t>
            </a:r>
            <a:r>
              <a:rPr lang="en-US" b="0" i="0" dirty="0">
                <a:effectLst/>
                <a:latin typeface="Avalon"/>
              </a:rPr>
              <a:t>This is Python’s best HTTP request library.  You will be using it to fetch web pages using get/post/</a:t>
            </a:r>
            <a:r>
              <a:rPr lang="en-US" b="0" i="0" dirty="0" err="1">
                <a:effectLst/>
                <a:latin typeface="Avalon"/>
              </a:rPr>
              <a:t>etc</a:t>
            </a:r>
            <a:r>
              <a:rPr lang="en-US" b="0" i="0" dirty="0">
                <a:effectLst/>
                <a:latin typeface="Avalon"/>
              </a:rPr>
              <a:t> requests.</a:t>
            </a:r>
          </a:p>
          <a:p>
            <a:pPr algn="l">
              <a:buFont typeface="Arial" panose="020B0604020202020204" pitchFamily="34" charset="0"/>
              <a:buChar char="•"/>
            </a:pPr>
            <a:r>
              <a:rPr lang="en-US" b="0" i="0" dirty="0">
                <a:solidFill>
                  <a:schemeClr val="accent6"/>
                </a:solidFill>
                <a:effectLst/>
                <a:latin typeface="Avalon"/>
              </a:rPr>
              <a:t>Beautiful Soup: </a:t>
            </a:r>
            <a:r>
              <a:rPr lang="en-US" b="0" i="0" dirty="0">
                <a:effectLst/>
                <a:latin typeface="Avalon"/>
              </a:rPr>
              <a:t>Beautiful Soup is a Python library that works with a parser to extract data from HTML and can turn even invalid markup into a parse tree. However, this library is only designed for parsing and cannot request data from web servers in the form of HTML documents/files.</a:t>
            </a:r>
          </a:p>
          <a:p>
            <a:pPr algn="l">
              <a:buFont typeface="Arial" panose="020B0604020202020204" pitchFamily="34" charset="0"/>
              <a:buChar char="•"/>
            </a:pPr>
            <a:r>
              <a:rPr lang="en-US" b="0" i="0" dirty="0" err="1">
                <a:solidFill>
                  <a:schemeClr val="accent6"/>
                </a:solidFill>
                <a:effectLst/>
                <a:latin typeface="Avalon"/>
              </a:rPr>
              <a:t>Lxml</a:t>
            </a:r>
            <a:r>
              <a:rPr lang="en-US" b="0" i="0" dirty="0">
                <a:solidFill>
                  <a:schemeClr val="accent6"/>
                </a:solidFill>
                <a:effectLst/>
                <a:latin typeface="Avalon"/>
              </a:rPr>
              <a:t>: </a:t>
            </a:r>
            <a:r>
              <a:rPr lang="en-US" b="0" i="0" dirty="0">
                <a:effectLst/>
                <a:latin typeface="Avalon"/>
              </a:rPr>
              <a:t>is ideal when extracting data from large dataset</a:t>
            </a:r>
          </a:p>
          <a:p>
            <a:pPr algn="l">
              <a:buFont typeface="Arial" panose="020B0604020202020204" pitchFamily="34" charset="0"/>
              <a:buChar char="•"/>
            </a:pPr>
            <a:r>
              <a:rPr lang="en-US" b="0" i="0" dirty="0">
                <a:solidFill>
                  <a:schemeClr val="accent6"/>
                </a:solidFill>
                <a:effectLst/>
                <a:latin typeface="Avalon"/>
              </a:rPr>
              <a:t>Selenium: </a:t>
            </a:r>
            <a:r>
              <a:rPr lang="en-US" b="0" i="0" dirty="0">
                <a:effectLst/>
                <a:latin typeface="Avalon"/>
              </a:rPr>
              <a:t>some websites are written using JavaScript, a language that allows developers to populate fields and menus dynamically. This creates a problem for Python libraries that can only extract data from static web pages. In fact, as stated, the Requests library is not an option when it comes to JavaScript. This is where Selenium web scraping comes in and thrives.</a:t>
            </a:r>
          </a:p>
          <a:p>
            <a:pPr algn="l">
              <a:buFont typeface="Arial" panose="020B0604020202020204" pitchFamily="34" charset="0"/>
              <a:buChar char="•"/>
            </a:pPr>
            <a:r>
              <a:rPr lang="en-US" dirty="0">
                <a:solidFill>
                  <a:schemeClr val="accent6"/>
                </a:solidFill>
                <a:latin typeface="Avalon"/>
              </a:rPr>
              <a:t>Scrapy: </a:t>
            </a:r>
            <a:r>
              <a:rPr lang="en-US" dirty="0">
                <a:latin typeface="Avalon"/>
              </a:rPr>
              <a:t>Scrapy is a fast high-level web crawling and web scraping framework, used to crawl websites and extract structured data from their pages. </a:t>
            </a:r>
            <a:endParaRPr lang="en-US" b="0" i="0" dirty="0">
              <a:effectLst/>
              <a:latin typeface="Avalon"/>
            </a:endParaRPr>
          </a:p>
        </p:txBody>
      </p:sp>
      <p:sp>
        <p:nvSpPr>
          <p:cNvPr id="13" name="Content Placeholder 12">
            <a:extLst>
              <a:ext uri="{FF2B5EF4-FFF2-40B4-BE49-F238E27FC236}">
                <a16:creationId xmlns:a16="http://schemas.microsoft.com/office/drawing/2014/main" id="{EDBB6BD4-CDC7-300F-9872-943C463B669E}"/>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582687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CF6F8-EAE0-9352-3FF9-17832579FB47}"/>
              </a:ext>
            </a:extLst>
          </p:cNvPr>
          <p:cNvSpPr>
            <a:spLocks noGrp="1"/>
          </p:cNvSpPr>
          <p:nvPr>
            <p:ph type="title"/>
          </p:nvPr>
        </p:nvSpPr>
        <p:spPr/>
        <p:txBody>
          <a:bodyPr/>
          <a:lstStyle/>
          <a:p>
            <a:r>
              <a:rPr lang="en-IN" dirty="0"/>
              <a:t>Case Study Continued</a:t>
            </a:r>
          </a:p>
        </p:txBody>
      </p:sp>
      <p:sp>
        <p:nvSpPr>
          <p:cNvPr id="3" name="Content Placeholder 2">
            <a:extLst>
              <a:ext uri="{FF2B5EF4-FFF2-40B4-BE49-F238E27FC236}">
                <a16:creationId xmlns:a16="http://schemas.microsoft.com/office/drawing/2014/main" id="{52E5EEDD-D77C-9233-43EE-DA176D94E0FD}"/>
              </a:ext>
            </a:extLst>
          </p:cNvPr>
          <p:cNvSpPr>
            <a:spLocks noGrp="1"/>
          </p:cNvSpPr>
          <p:nvPr>
            <p:ph idx="1"/>
          </p:nvPr>
        </p:nvSpPr>
        <p:spPr/>
        <p:txBody>
          <a:bodyPr/>
          <a:lstStyle/>
          <a:p>
            <a:r>
              <a:rPr lang="en-US" dirty="0"/>
              <a:t>To extract data using web scraping with python, you need to follow these basic steps:</a:t>
            </a:r>
          </a:p>
          <a:p>
            <a:endParaRPr lang="en-US" dirty="0"/>
          </a:p>
          <a:p>
            <a:r>
              <a:rPr lang="en-US" dirty="0"/>
              <a:t>Find the URL that you want to scrape</a:t>
            </a:r>
          </a:p>
          <a:p>
            <a:r>
              <a:rPr lang="en-US" dirty="0"/>
              <a:t>Inspecting the Page</a:t>
            </a:r>
          </a:p>
          <a:p>
            <a:r>
              <a:rPr lang="en-US" dirty="0"/>
              <a:t>Find the data you want to extract</a:t>
            </a:r>
          </a:p>
          <a:p>
            <a:r>
              <a:rPr lang="en-US" dirty="0"/>
              <a:t>Write the code</a:t>
            </a:r>
          </a:p>
          <a:p>
            <a:r>
              <a:rPr lang="en-US" dirty="0"/>
              <a:t>Run the code and extract the data</a:t>
            </a:r>
          </a:p>
          <a:p>
            <a:r>
              <a:rPr lang="en-US" dirty="0"/>
              <a:t>Store the data in the required format </a:t>
            </a:r>
            <a:endParaRPr lang="en-IN" dirty="0"/>
          </a:p>
        </p:txBody>
      </p:sp>
      <p:pic>
        <p:nvPicPr>
          <p:cNvPr id="4" name="Picture 3">
            <a:extLst>
              <a:ext uri="{FF2B5EF4-FFF2-40B4-BE49-F238E27FC236}">
                <a16:creationId xmlns:a16="http://schemas.microsoft.com/office/drawing/2014/main" id="{822954A9-BAF3-418A-B8D1-67C14DFF34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4010" y="-1"/>
            <a:ext cx="5197989" cy="20658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01B4E05-74D8-EF01-0991-E69DF2EE8AF2}"/>
              </a:ext>
            </a:extLst>
          </p:cNvPr>
          <p:cNvSpPr txBox="1"/>
          <p:nvPr/>
        </p:nvSpPr>
        <p:spPr>
          <a:xfrm>
            <a:off x="10011989" y="1957400"/>
            <a:ext cx="2985247" cy="369332"/>
          </a:xfrm>
          <a:prstGeom prst="rect">
            <a:avLst/>
          </a:prstGeom>
          <a:noFill/>
        </p:spPr>
        <p:txBody>
          <a:bodyPr wrap="square">
            <a:spAutoFit/>
          </a:bodyPr>
          <a:lstStyle/>
          <a:p>
            <a:r>
              <a:rPr lang="en-IN" dirty="0"/>
              <a:t>Retrieved from Hyland</a:t>
            </a:r>
          </a:p>
        </p:txBody>
      </p:sp>
    </p:spTree>
    <p:extLst>
      <p:ext uri="{BB962C8B-B14F-4D97-AF65-F5344CB8AC3E}">
        <p14:creationId xmlns:p14="http://schemas.microsoft.com/office/powerpoint/2010/main" val="633162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04F64-0B37-CAB4-3B12-DB05B3999868}"/>
              </a:ext>
            </a:extLst>
          </p:cNvPr>
          <p:cNvSpPr>
            <a:spLocks noGrp="1"/>
          </p:cNvSpPr>
          <p:nvPr>
            <p:ph type="title"/>
          </p:nvPr>
        </p:nvSpPr>
        <p:spPr>
          <a:xfrm>
            <a:off x="676836" y="0"/>
            <a:ext cx="10131425" cy="1456267"/>
          </a:xfrm>
        </p:spPr>
        <p:txBody>
          <a:bodyPr/>
          <a:lstStyle/>
          <a:p>
            <a:r>
              <a:rPr lang="en-IN" dirty="0"/>
              <a:t>Case Study Continued</a:t>
            </a:r>
          </a:p>
        </p:txBody>
      </p:sp>
      <p:sp>
        <p:nvSpPr>
          <p:cNvPr id="3" name="Content Placeholder 2">
            <a:extLst>
              <a:ext uri="{FF2B5EF4-FFF2-40B4-BE49-F238E27FC236}">
                <a16:creationId xmlns:a16="http://schemas.microsoft.com/office/drawing/2014/main" id="{C4BB2B06-1662-28DA-2FCF-015162C81123}"/>
              </a:ext>
            </a:extLst>
          </p:cNvPr>
          <p:cNvSpPr>
            <a:spLocks noGrp="1"/>
          </p:cNvSpPr>
          <p:nvPr>
            <p:ph idx="1"/>
          </p:nvPr>
        </p:nvSpPr>
        <p:spPr>
          <a:xfrm>
            <a:off x="542366" y="1120140"/>
            <a:ext cx="10131425" cy="1456267"/>
          </a:xfrm>
        </p:spPr>
        <p:txBody>
          <a:bodyPr/>
          <a:lstStyle/>
          <a:p>
            <a:pPr marL="0" indent="0">
              <a:buNone/>
            </a:pPr>
            <a:r>
              <a:rPr lang="en-IN" b="0" i="0" u="none" strike="noStrike" dirty="0">
                <a:solidFill>
                  <a:srgbClr val="1C78C9"/>
                </a:solidFill>
                <a:effectLst/>
                <a:latin typeface="Open Sans" panose="020B0606030504020204" pitchFamily="34" charset="0"/>
                <a:hlinkClick r:id="rId2"/>
              </a:rPr>
              <a:t>https://www.flipkart.com/laptops/~buyback-guarantee-on-laptops-/pr?sid=6bo%2Cb5g&amp;uniqBStoreParam1=val1&amp;wid=11.productCard.PMU_V2</a:t>
            </a:r>
            <a:endParaRPr lang="en-IN" b="0" i="0" u="none" strike="noStrike" dirty="0">
              <a:solidFill>
                <a:srgbClr val="1C78C9"/>
              </a:solidFill>
              <a:effectLst/>
              <a:latin typeface="Open Sans" panose="020B0606030504020204" pitchFamily="34" charset="0"/>
            </a:endParaRPr>
          </a:p>
          <a:p>
            <a:r>
              <a:rPr lang="en-IN" b="0" i="0" dirty="0">
                <a:solidFill>
                  <a:srgbClr val="4A4A4A"/>
                </a:solidFill>
                <a:effectLst/>
                <a:latin typeface="Open Sans" panose="020B0606030504020204" pitchFamily="34" charset="0"/>
              </a:rPr>
              <a:t>.</a:t>
            </a:r>
          </a:p>
          <a:p>
            <a:endParaRPr lang="en-IN" dirty="0"/>
          </a:p>
        </p:txBody>
      </p:sp>
      <p:pic>
        <p:nvPicPr>
          <p:cNvPr id="11" name="Picture 10">
            <a:extLst>
              <a:ext uri="{FF2B5EF4-FFF2-40B4-BE49-F238E27FC236}">
                <a16:creationId xmlns:a16="http://schemas.microsoft.com/office/drawing/2014/main" id="{A0406170-9190-430A-4FF1-547437A5BA11}"/>
              </a:ext>
            </a:extLst>
          </p:cNvPr>
          <p:cNvPicPr>
            <a:picLocks noChangeAspect="1"/>
          </p:cNvPicPr>
          <p:nvPr/>
        </p:nvPicPr>
        <p:blipFill>
          <a:blip r:embed="rId3"/>
          <a:stretch>
            <a:fillRect/>
          </a:stretch>
        </p:blipFill>
        <p:spPr>
          <a:xfrm>
            <a:off x="773430" y="2034987"/>
            <a:ext cx="10645140" cy="4303059"/>
          </a:xfrm>
          <a:prstGeom prst="rect">
            <a:avLst/>
          </a:prstGeom>
        </p:spPr>
      </p:pic>
    </p:spTree>
    <p:extLst>
      <p:ext uri="{BB962C8B-B14F-4D97-AF65-F5344CB8AC3E}">
        <p14:creationId xmlns:p14="http://schemas.microsoft.com/office/powerpoint/2010/main" val="3409514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273CF-B8FC-4443-5D69-9018CCF01834}"/>
              </a:ext>
            </a:extLst>
          </p:cNvPr>
          <p:cNvSpPr>
            <a:spLocks noGrp="1"/>
          </p:cNvSpPr>
          <p:nvPr>
            <p:ph type="title"/>
          </p:nvPr>
        </p:nvSpPr>
        <p:spPr/>
        <p:txBody>
          <a:bodyPr/>
          <a:lstStyle/>
          <a:p>
            <a:r>
              <a:rPr lang="en-IN" dirty="0"/>
              <a:t>Case Study Continued</a:t>
            </a:r>
          </a:p>
        </p:txBody>
      </p:sp>
      <p:pic>
        <p:nvPicPr>
          <p:cNvPr id="5" name="Content Placeholder 4">
            <a:extLst>
              <a:ext uri="{FF2B5EF4-FFF2-40B4-BE49-F238E27FC236}">
                <a16:creationId xmlns:a16="http://schemas.microsoft.com/office/drawing/2014/main" id="{6F418103-78DF-B55E-4E20-29B063237D40}"/>
              </a:ext>
            </a:extLst>
          </p:cNvPr>
          <p:cNvPicPr>
            <a:picLocks noGrp="1" noChangeAspect="1"/>
          </p:cNvPicPr>
          <p:nvPr>
            <p:ph idx="1"/>
          </p:nvPr>
        </p:nvPicPr>
        <p:blipFill>
          <a:blip r:embed="rId2"/>
          <a:stretch>
            <a:fillRect/>
          </a:stretch>
        </p:blipFill>
        <p:spPr>
          <a:xfrm>
            <a:off x="1598612" y="2140930"/>
            <a:ext cx="8486682" cy="3907235"/>
          </a:xfrm>
        </p:spPr>
      </p:pic>
    </p:spTree>
    <p:extLst>
      <p:ext uri="{BB962C8B-B14F-4D97-AF65-F5344CB8AC3E}">
        <p14:creationId xmlns:p14="http://schemas.microsoft.com/office/powerpoint/2010/main" val="163447185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{99C86194-17AF-409C-BF5C-A5B639D1040D}tf03457452</Template>
  <TotalTime>155</TotalTime>
  <Words>1016</Words>
  <Application>Microsoft Office PowerPoint</Application>
  <PresentationFormat>Widescreen</PresentationFormat>
  <Paragraphs>96</Paragraphs>
  <Slides>16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Avalon</vt:lpstr>
      <vt:lpstr>Calibri</vt:lpstr>
      <vt:lpstr>Calibri Light</vt:lpstr>
      <vt:lpstr>Open Sans</vt:lpstr>
      <vt:lpstr>Source Sans Pro</vt:lpstr>
      <vt:lpstr>Symbol</vt:lpstr>
      <vt:lpstr>var(--bs-font-monospace)</vt:lpstr>
      <vt:lpstr>Celestial</vt:lpstr>
      <vt:lpstr>PowerPoint Presentation</vt:lpstr>
      <vt:lpstr>Data Analytics Concept</vt:lpstr>
      <vt:lpstr>Data Analytics Concept Continued </vt:lpstr>
      <vt:lpstr>Data Analytics Concept Continued (Tip of the Iceberg)</vt:lpstr>
      <vt:lpstr>Ethical Side of Web scraping</vt:lpstr>
      <vt:lpstr>Case Study - 1</vt:lpstr>
      <vt:lpstr>Case Study Continued</vt:lpstr>
      <vt:lpstr>Case Study Continued</vt:lpstr>
      <vt:lpstr>Case Study Continued</vt:lpstr>
      <vt:lpstr>Case Study – 2 ( using scrapy)</vt:lpstr>
      <vt:lpstr>PowerPoint Presentation</vt:lpstr>
      <vt:lpstr>PowerPoint Presentation</vt:lpstr>
      <vt:lpstr>Applications in practice </vt:lpstr>
      <vt:lpstr>Applications in practice Continued</vt:lpstr>
      <vt:lpstr>Technical Overview (NEWS and Rating Agencies)</vt:lpstr>
      <vt:lpstr> 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Mohammed Rizwan Shakir Khan</dc:creator>
  <cp:lastModifiedBy>Mohammed Rizwan Shakir Khan</cp:lastModifiedBy>
  <cp:revision>34</cp:revision>
  <dcterms:created xsi:type="dcterms:W3CDTF">2022-11-03T04:55:04Z</dcterms:created>
  <dcterms:modified xsi:type="dcterms:W3CDTF">2022-11-03T07:30:39Z</dcterms:modified>
</cp:coreProperties>
</file>